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 id="2147483782" r:id="rId2"/>
  </p:sldMasterIdLst>
  <p:notesMasterIdLst>
    <p:notesMasterId r:id="rId26"/>
  </p:notesMasterIdLst>
  <p:handoutMasterIdLst>
    <p:handoutMasterId r:id="rId27"/>
  </p:handoutMasterIdLst>
  <p:sldIdLst>
    <p:sldId id="290" r:id="rId3"/>
    <p:sldId id="419" r:id="rId4"/>
    <p:sldId id="421" r:id="rId5"/>
    <p:sldId id="438" r:id="rId6"/>
    <p:sldId id="445" r:id="rId7"/>
    <p:sldId id="439" r:id="rId8"/>
    <p:sldId id="446" r:id="rId9"/>
    <p:sldId id="433" r:id="rId10"/>
    <p:sldId id="434" r:id="rId11"/>
    <p:sldId id="447" r:id="rId12"/>
    <p:sldId id="448" r:id="rId13"/>
    <p:sldId id="442" r:id="rId14"/>
    <p:sldId id="423" r:id="rId15"/>
    <p:sldId id="440" r:id="rId16"/>
    <p:sldId id="441" r:id="rId17"/>
    <p:sldId id="435" r:id="rId18"/>
    <p:sldId id="436" r:id="rId19"/>
    <p:sldId id="444" r:id="rId20"/>
    <p:sldId id="443" r:id="rId21"/>
    <p:sldId id="424" r:id="rId22"/>
    <p:sldId id="449" r:id="rId23"/>
    <p:sldId id="450" r:id="rId24"/>
    <p:sldId id="451" r:id="rId25"/>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C0C0C0"/>
    <a:srgbClr val="F8F8F8"/>
    <a:srgbClr val="000000"/>
    <a:srgbClr val="CCCCFF"/>
    <a:srgbClr val="CC99FF"/>
    <a:srgbClr val="CCECFF"/>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586" autoAdjust="0"/>
    <p:restoredTop sz="86650" autoAdjust="0"/>
  </p:normalViewPr>
  <p:slideViewPr>
    <p:cSldViewPr>
      <p:cViewPr>
        <p:scale>
          <a:sx n="70" d="100"/>
          <a:sy n="70" d="100"/>
        </p:scale>
        <p:origin x="-900" y="-636"/>
      </p:cViewPr>
      <p:guideLst>
        <p:guide orient="horz" pos="2160"/>
        <p:guide pos="2880"/>
      </p:guideLst>
    </p:cSldViewPr>
  </p:slideViewPr>
  <p:outlineViewPr>
    <p:cViewPr>
      <p:scale>
        <a:sx n="33" d="100"/>
        <a:sy n="33" d="100"/>
      </p:scale>
      <p:origin x="270" y="85158"/>
    </p:cViewPr>
  </p:outlineViewPr>
  <p:notesTextViewPr>
    <p:cViewPr>
      <p:scale>
        <a:sx n="100" d="100"/>
        <a:sy n="100" d="100"/>
      </p:scale>
      <p:origin x="0" y="0"/>
    </p:cViewPr>
  </p:notesTextViewPr>
  <p:sorterViewPr>
    <p:cViewPr>
      <p:scale>
        <a:sx n="92" d="100"/>
        <a:sy n="92" d="100"/>
      </p:scale>
      <p:origin x="0" y="0"/>
    </p:cViewPr>
  </p:sorterViewPr>
  <p:notesViewPr>
    <p:cSldViewPr>
      <p:cViewPr>
        <p:scale>
          <a:sx n="100" d="100"/>
          <a:sy n="100" d="100"/>
        </p:scale>
        <p:origin x="-882" y="30"/>
      </p:cViewPr>
      <p:guideLst>
        <p:guide orient="horz" pos="3128"/>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ganir\Desktop\prezentacija%20KI_januari%202011\Graf%20i%20tabeli_realen%20del_prezentacija.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ganir\Desktop\prezentacija%20KI_januari%202011\Graf%20i%20tabeli_realen%20del_prezentacija.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000" b="0" i="0" u="none" strike="noStrike" baseline="0">
                <a:solidFill>
                  <a:srgbClr val="000000"/>
                </a:solidFill>
                <a:latin typeface="Tahoma"/>
                <a:ea typeface="Tahoma"/>
                <a:cs typeface="Tahoma"/>
              </a:defRPr>
            </a:pPr>
            <a:r>
              <a:rPr lang="mk-MK" sz="1200" b="1" i="0" u="none" strike="noStrike" baseline="0">
                <a:solidFill>
                  <a:srgbClr val="000000"/>
                </a:solidFill>
                <a:latin typeface="Tahoma"/>
                <a:cs typeface="Tahoma"/>
              </a:rPr>
              <a:t>Придонеси на домашната побарувачка и нето-извозот во годишниот раст на БДП</a:t>
            </a:r>
          </a:p>
          <a:p>
            <a:pPr>
              <a:defRPr sz="1000" b="0" i="0" u="none" strike="noStrike" baseline="0">
                <a:solidFill>
                  <a:srgbClr val="000000"/>
                </a:solidFill>
                <a:latin typeface="Tahoma"/>
                <a:ea typeface="Tahoma"/>
                <a:cs typeface="Tahoma"/>
              </a:defRPr>
            </a:pPr>
            <a:r>
              <a:rPr lang="mk-MK" sz="900" b="0" i="0" u="none" strike="noStrike" baseline="0">
                <a:solidFill>
                  <a:srgbClr val="000000"/>
                </a:solidFill>
                <a:latin typeface="Tahoma"/>
                <a:cs typeface="Tahoma"/>
              </a:rPr>
              <a:t>(во процентни поени)</a:t>
            </a:r>
          </a:p>
        </c:rich>
      </c:tx>
      <c:layout/>
    </c:title>
    <c:plotArea>
      <c:layout>
        <c:manualLayout>
          <c:layoutTarget val="inner"/>
          <c:xMode val="edge"/>
          <c:yMode val="edge"/>
          <c:x val="0.11048600174978129"/>
          <c:y val="0.16194407990667894"/>
          <c:w val="0.59652777777777277"/>
          <c:h val="0.71101888305628469"/>
        </c:manualLayout>
      </c:layout>
      <c:barChart>
        <c:barDir val="col"/>
        <c:grouping val="stacked"/>
        <c:ser>
          <c:idx val="2"/>
          <c:order val="1"/>
          <c:tx>
            <c:strRef>
              <c:f>'GDP pridonesi real'!$Z$3</c:f>
              <c:strCache>
                <c:ptCount val="1"/>
                <c:pt idx="0">
                  <c:v>Нето-извоз</c:v>
                </c:pt>
              </c:strCache>
            </c:strRef>
          </c:tx>
          <c:spPr>
            <a:solidFill>
              <a:schemeClr val="tx2">
                <a:lumMod val="60000"/>
                <a:lumOff val="40000"/>
              </a:schemeClr>
            </a:solidFill>
          </c:spPr>
          <c:dLbls>
            <c:dLbl>
              <c:idx val="0"/>
              <c:layout>
                <c:manualLayout>
                  <c:x val="0"/>
                  <c:y val="9.4108705161855766E-2"/>
                </c:manualLayout>
              </c:layout>
              <c:dLblPos val="ctr"/>
              <c:showVal val="1"/>
            </c:dLbl>
            <c:dLbl>
              <c:idx val="1"/>
              <c:layout>
                <c:manualLayout>
                  <c:x val="-2.546266881604156E-17"/>
                  <c:y val="-0.11243474773986628"/>
                </c:manualLayout>
              </c:layout>
              <c:dLblPos val="ctr"/>
              <c:showVal val="1"/>
            </c:dLbl>
            <c:dLbl>
              <c:idx val="2"/>
              <c:layout>
                <c:manualLayout>
                  <c:x val="0"/>
                  <c:y val="-0.13779017206182795"/>
                </c:manualLayout>
              </c:layout>
              <c:dLblPos val="ctr"/>
              <c:showVal val="1"/>
            </c:dLbl>
            <c:dLbl>
              <c:idx val="3"/>
              <c:layout>
                <c:manualLayout>
                  <c:x val="-5.092533763208312E-17"/>
                  <c:y val="-0.10706692913385826"/>
                </c:manualLayout>
              </c:layout>
              <c:dLblPos val="ctr"/>
              <c:showVal val="1"/>
            </c:dLbl>
            <c:dLbl>
              <c:idx val="4"/>
              <c:layout>
                <c:manualLayout>
                  <c:x val="0"/>
                  <c:y val="-9.374416739574476E-2"/>
                </c:manualLayout>
              </c:layout>
              <c:dLblPos val="ctr"/>
              <c:showVal val="1"/>
            </c:dLbl>
            <c:dLbl>
              <c:idx val="5"/>
              <c:layout>
                <c:manualLayout>
                  <c:x val="0"/>
                  <c:y val="-6.2053441236513178E-2"/>
                </c:manualLayout>
              </c:layout>
              <c:dLblPos val="ctr"/>
              <c:showVal val="1"/>
            </c:dLbl>
            <c:dLbl>
              <c:idx val="6"/>
              <c:layout>
                <c:manualLayout>
                  <c:x val="0"/>
                  <c:y val="-9.1088145231846246E-2"/>
                </c:manualLayout>
              </c:layout>
              <c:dLblPos val="ctr"/>
              <c:showVal val="1"/>
            </c:dLbl>
            <c:txPr>
              <a:bodyPr/>
              <a:lstStyle/>
              <a:p>
                <a:pPr>
                  <a:defRPr b="1">
                    <a:solidFill>
                      <a:schemeClr val="accent1"/>
                    </a:solidFill>
                  </a:defRPr>
                </a:pPr>
                <a:endParaRPr lang="en-US"/>
              </a:p>
            </c:txPr>
            <c:dLblPos val="inEnd"/>
            <c:showVal val="1"/>
          </c:dLbls>
          <c:cat>
            <c:numRef>
              <c:f>'GDP pridonesi real'!$B$38:$B$44</c:f>
              <c:numCache>
                <c:formatCode>General</c:formatCode>
                <c:ptCount val="7"/>
                <c:pt idx="0">
                  <c:v>2005</c:v>
                </c:pt>
                <c:pt idx="1">
                  <c:v>2006</c:v>
                </c:pt>
                <c:pt idx="2">
                  <c:v>2007</c:v>
                </c:pt>
                <c:pt idx="3">
                  <c:v>2008</c:v>
                </c:pt>
                <c:pt idx="4">
                  <c:v>2009</c:v>
                </c:pt>
                <c:pt idx="5">
                  <c:v>2010</c:v>
                </c:pt>
                <c:pt idx="6">
                  <c:v>2011</c:v>
                </c:pt>
              </c:numCache>
            </c:numRef>
          </c:cat>
          <c:val>
            <c:numRef>
              <c:f>'GDP pridonesi real'!$Z$38:$Z$44</c:f>
              <c:numCache>
                <c:formatCode>General</c:formatCode>
                <c:ptCount val="7"/>
                <c:pt idx="0">
                  <c:v>0.98627241544907562</c:v>
                </c:pt>
                <c:pt idx="1">
                  <c:v>-3.0052797008472942</c:v>
                </c:pt>
                <c:pt idx="2">
                  <c:v>-4.5234731637637324</c:v>
                </c:pt>
                <c:pt idx="3">
                  <c:v>-3.2023162211301019</c:v>
                </c:pt>
                <c:pt idx="4">
                  <c:v>2.5277711051004292</c:v>
                </c:pt>
                <c:pt idx="5">
                  <c:v>0.45441467961279342</c:v>
                </c:pt>
                <c:pt idx="6">
                  <c:v>-1.9244696156369845</c:v>
                </c:pt>
              </c:numCache>
            </c:numRef>
          </c:val>
        </c:ser>
        <c:ser>
          <c:idx val="1"/>
          <c:order val="2"/>
          <c:tx>
            <c:strRef>
              <c:f>'GDP pridonesi real'!$Y$3</c:f>
              <c:strCache>
                <c:ptCount val="1"/>
                <c:pt idx="0">
                  <c:v>Домашна побарувачка</c:v>
                </c:pt>
              </c:strCache>
            </c:strRef>
          </c:tx>
          <c:spPr>
            <a:solidFill>
              <a:schemeClr val="bg1">
                <a:lumMod val="75000"/>
              </a:schemeClr>
            </a:solidFill>
          </c:spPr>
          <c:dLbls>
            <c:dLbl>
              <c:idx val="0"/>
              <c:layout>
                <c:manualLayout>
                  <c:x val="0"/>
                  <c:y val="-0.11467884222805558"/>
                </c:manualLayout>
              </c:layout>
              <c:dLblPos val="ctr"/>
              <c:showVal val="1"/>
            </c:dLbl>
            <c:dLbl>
              <c:idx val="1"/>
              <c:layout>
                <c:manualLayout>
                  <c:x val="-2.546266881604156E-17"/>
                  <c:y val="-0.18596675415573408"/>
                </c:manualLayout>
              </c:layout>
              <c:dLblPos val="ctr"/>
              <c:showVal val="1"/>
            </c:dLbl>
            <c:dLbl>
              <c:idx val="2"/>
              <c:layout>
                <c:manualLayout>
                  <c:x val="0"/>
                  <c:y val="-0.23971821230679818"/>
                </c:manualLayout>
              </c:layout>
              <c:dLblPos val="ctr"/>
              <c:showVal val="1"/>
            </c:dLbl>
            <c:dLbl>
              <c:idx val="3"/>
              <c:layout>
                <c:manualLayout>
                  <c:x val="0"/>
                  <c:y val="-0.20106226305045224"/>
                </c:manualLayout>
              </c:layout>
              <c:dLblPos val="ctr"/>
              <c:showVal val="1"/>
            </c:dLbl>
            <c:dLbl>
              <c:idx val="4"/>
              <c:layout>
                <c:manualLayout>
                  <c:x val="0"/>
                  <c:y val="-0.10768518518518667"/>
                </c:manualLayout>
              </c:layout>
              <c:dLblPos val="ctr"/>
              <c:showVal val="1"/>
            </c:dLbl>
            <c:dLbl>
              <c:idx val="5"/>
              <c:layout>
                <c:manualLayout>
                  <c:x val="0"/>
                  <c:y val="9.4210411198600227E-2"/>
                </c:manualLayout>
              </c:layout>
              <c:dLblPos val="ctr"/>
              <c:showVal val="1"/>
            </c:dLbl>
            <c:dLbl>
              <c:idx val="6"/>
              <c:layout>
                <c:manualLayout>
                  <c:x val="0"/>
                  <c:y val="-0.16401757072032833"/>
                </c:manualLayout>
              </c:layout>
              <c:dLblPos val="ctr"/>
              <c:showVal val="1"/>
            </c:dLbl>
            <c:txPr>
              <a:bodyPr/>
              <a:lstStyle/>
              <a:p>
                <a:pPr>
                  <a:defRPr b="1">
                    <a:solidFill>
                      <a:schemeClr val="bg1">
                        <a:lumMod val="50000"/>
                      </a:schemeClr>
                    </a:solidFill>
                  </a:defRPr>
                </a:pPr>
                <a:endParaRPr lang="en-US"/>
              </a:p>
            </c:txPr>
            <c:dLblPos val="inEnd"/>
            <c:showVal val="1"/>
          </c:dLbls>
          <c:cat>
            <c:numRef>
              <c:f>'GDP pridonesi real'!$B$38:$B$44</c:f>
              <c:numCache>
                <c:formatCode>General</c:formatCode>
                <c:ptCount val="7"/>
                <c:pt idx="0">
                  <c:v>2005</c:v>
                </c:pt>
                <c:pt idx="1">
                  <c:v>2006</c:v>
                </c:pt>
                <c:pt idx="2">
                  <c:v>2007</c:v>
                </c:pt>
                <c:pt idx="3">
                  <c:v>2008</c:v>
                </c:pt>
                <c:pt idx="4">
                  <c:v>2009</c:v>
                </c:pt>
                <c:pt idx="5">
                  <c:v>2010</c:v>
                </c:pt>
                <c:pt idx="6">
                  <c:v>2011</c:v>
                </c:pt>
              </c:numCache>
            </c:numRef>
          </c:cat>
          <c:val>
            <c:numRef>
              <c:f>'GDP pridonesi real'!$Y$38:$Y$44</c:f>
              <c:numCache>
                <c:formatCode>General</c:formatCode>
                <c:ptCount val="7"/>
                <c:pt idx="0">
                  <c:v>3.1189165404484456</c:v>
                </c:pt>
                <c:pt idx="1">
                  <c:v>6.9627480445172178</c:v>
                </c:pt>
                <c:pt idx="2">
                  <c:v>10.621877505035268</c:v>
                </c:pt>
                <c:pt idx="3">
                  <c:v>8.1958631917917959</c:v>
                </c:pt>
                <c:pt idx="4">
                  <c:v>-3.4680222911243201</c:v>
                </c:pt>
                <c:pt idx="5">
                  <c:v>4.3498018507711123E-2</c:v>
                </c:pt>
                <c:pt idx="6">
                  <c:v>4.9138000933313934</c:v>
                </c:pt>
              </c:numCache>
            </c:numRef>
          </c:val>
        </c:ser>
        <c:overlap val="100"/>
        <c:axId val="61090816"/>
        <c:axId val="61133568"/>
      </c:barChart>
      <c:lineChart>
        <c:grouping val="standard"/>
        <c:ser>
          <c:idx val="0"/>
          <c:order val="0"/>
          <c:tx>
            <c:strRef>
              <c:f>'GDP pridonesi real'!$S$3</c:f>
              <c:strCache>
                <c:ptCount val="1"/>
                <c:pt idx="0">
                  <c:v>БДП</c:v>
                </c:pt>
              </c:strCache>
            </c:strRef>
          </c:tx>
          <c:spPr>
            <a:ln>
              <a:solidFill>
                <a:srgbClr val="FF0000"/>
              </a:solidFill>
            </a:ln>
          </c:spPr>
          <c:marker>
            <c:symbol val="none"/>
          </c:marker>
          <c:cat>
            <c:numRef>
              <c:f>'GDP pridonesi real'!$B$38:$B$44</c:f>
              <c:numCache>
                <c:formatCode>General</c:formatCode>
                <c:ptCount val="7"/>
                <c:pt idx="0">
                  <c:v>2005</c:v>
                </c:pt>
                <c:pt idx="1">
                  <c:v>2006</c:v>
                </c:pt>
                <c:pt idx="2">
                  <c:v>2007</c:v>
                </c:pt>
                <c:pt idx="3">
                  <c:v>2008</c:v>
                </c:pt>
                <c:pt idx="4">
                  <c:v>2009</c:v>
                </c:pt>
                <c:pt idx="5">
                  <c:v>2010</c:v>
                </c:pt>
                <c:pt idx="6">
                  <c:v>2011</c:v>
                </c:pt>
              </c:numCache>
            </c:numRef>
          </c:cat>
          <c:val>
            <c:numRef>
              <c:f>'GDP pridonesi real'!$S$38:$S$44</c:f>
              <c:numCache>
                <c:formatCode>General</c:formatCode>
                <c:ptCount val="7"/>
                <c:pt idx="0">
                  <c:v>4.1051889558974253</c:v>
                </c:pt>
                <c:pt idx="1">
                  <c:v>3.9574683436699427</c:v>
                </c:pt>
                <c:pt idx="2">
                  <c:v>6.098404341271535</c:v>
                </c:pt>
                <c:pt idx="3">
                  <c:v>4.99354697066169</c:v>
                </c:pt>
                <c:pt idx="4">
                  <c:v>-0.94025118602388724</c:v>
                </c:pt>
                <c:pt idx="5">
                  <c:v>0.49791269812049438</c:v>
                </c:pt>
                <c:pt idx="6">
                  <c:v>2.9893304776944052</c:v>
                </c:pt>
              </c:numCache>
            </c:numRef>
          </c:val>
        </c:ser>
        <c:marker val="1"/>
        <c:axId val="61090816"/>
        <c:axId val="61133568"/>
      </c:lineChart>
      <c:catAx>
        <c:axId val="61090816"/>
        <c:scaling>
          <c:orientation val="minMax"/>
        </c:scaling>
        <c:axPos val="b"/>
        <c:numFmt formatCode="General" sourceLinked="1"/>
        <c:tickLblPos val="low"/>
        <c:txPr>
          <a:bodyPr rot="0" vert="horz"/>
          <a:lstStyle/>
          <a:p>
            <a:pPr>
              <a:defRPr sz="1000" b="0" i="0" u="none" strike="noStrike" baseline="0">
                <a:solidFill>
                  <a:srgbClr val="000000"/>
                </a:solidFill>
                <a:latin typeface="Tahoma"/>
                <a:ea typeface="Tahoma"/>
                <a:cs typeface="Tahoma"/>
              </a:defRPr>
            </a:pPr>
            <a:endParaRPr lang="en-US"/>
          </a:p>
        </c:txPr>
        <c:crossAx val="61133568"/>
        <c:crosses val="autoZero"/>
        <c:auto val="1"/>
        <c:lblAlgn val="ctr"/>
        <c:lblOffset val="100"/>
      </c:catAx>
      <c:valAx>
        <c:axId val="61133568"/>
        <c:scaling>
          <c:orientation val="minMax"/>
          <c:min val="-6"/>
        </c:scaling>
        <c:axPos val="l"/>
        <c:numFmt formatCode="General" sourceLinked="1"/>
        <c:tickLblPos val="nextTo"/>
        <c:txPr>
          <a:bodyPr rot="0" vert="horz"/>
          <a:lstStyle/>
          <a:p>
            <a:pPr>
              <a:defRPr sz="1000" b="0" i="0" u="none" strike="noStrike" baseline="0">
                <a:solidFill>
                  <a:srgbClr val="000000"/>
                </a:solidFill>
                <a:latin typeface="Tahoma"/>
                <a:ea typeface="Tahoma"/>
                <a:cs typeface="Tahoma"/>
              </a:defRPr>
            </a:pPr>
            <a:endParaRPr lang="en-US"/>
          </a:p>
        </c:txPr>
        <c:crossAx val="61090816"/>
        <c:crosses val="autoZero"/>
        <c:crossBetween val="between"/>
      </c:valAx>
    </c:plotArea>
    <c:legend>
      <c:legendPos val="r"/>
      <c:layout/>
      <c:txPr>
        <a:bodyPr/>
        <a:lstStyle/>
        <a:p>
          <a:pPr>
            <a:defRPr sz="920" b="0" i="0" u="none" strike="noStrike" baseline="0">
              <a:solidFill>
                <a:srgbClr val="000000"/>
              </a:solidFill>
              <a:latin typeface="Tahoma"/>
              <a:ea typeface="Tahoma"/>
              <a:cs typeface="Tahoma"/>
            </a:defRPr>
          </a:pPr>
          <a:endParaRPr lang="en-US"/>
        </a:p>
      </c:txPr>
    </c:legend>
    <c:plotVisOnly val="1"/>
    <c:dispBlanksAs val="gap"/>
  </c:chart>
  <c:spPr>
    <a:solidFill>
      <a:sysClr val="window" lastClr="FFFFFF"/>
    </a:solidFill>
    <a:ln>
      <a:solidFill>
        <a:sysClr val="window" lastClr="FFFFFF">
          <a:lumMod val="65000"/>
        </a:sysClr>
      </a:solidFill>
    </a:ln>
  </c:spPr>
  <c:txPr>
    <a:bodyPr/>
    <a:lstStyle/>
    <a:p>
      <a:pPr>
        <a:defRPr sz="1000" b="0" i="0" u="none" strike="noStrike" baseline="0">
          <a:solidFill>
            <a:srgbClr val="000000"/>
          </a:solidFill>
          <a:latin typeface="Tahoma"/>
          <a:ea typeface="Tahoma"/>
          <a:cs typeface="Tahoma"/>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000" b="0" i="0" u="none" strike="noStrike" baseline="0">
                <a:solidFill>
                  <a:srgbClr val="000000"/>
                </a:solidFill>
                <a:latin typeface="Tahoma"/>
                <a:ea typeface="Tahoma"/>
                <a:cs typeface="Tahoma"/>
              </a:defRPr>
            </a:pPr>
            <a:r>
              <a:rPr lang="mk-MK" sz="1200" b="1" i="0" u="none" strike="noStrike" baseline="0">
                <a:solidFill>
                  <a:srgbClr val="000000"/>
                </a:solidFill>
                <a:latin typeface="Tahoma"/>
                <a:cs typeface="Tahoma"/>
              </a:rPr>
              <a:t>Проекција на странска ефективна побарувачка и БДП</a:t>
            </a:r>
            <a:endParaRPr lang="mk-MK" sz="1100" b="0" i="0" u="none" strike="noStrike" baseline="0">
              <a:solidFill>
                <a:srgbClr val="000000"/>
              </a:solidFill>
              <a:latin typeface="Tahoma"/>
              <a:cs typeface="Tahoma"/>
            </a:endParaRPr>
          </a:p>
          <a:p>
            <a:pPr>
              <a:defRPr sz="1000" b="0" i="0" u="none" strike="noStrike" baseline="0">
                <a:solidFill>
                  <a:srgbClr val="000000"/>
                </a:solidFill>
                <a:latin typeface="Tahoma"/>
                <a:ea typeface="Tahoma"/>
                <a:cs typeface="Tahoma"/>
              </a:defRPr>
            </a:pPr>
            <a:r>
              <a:rPr lang="mk-MK" sz="900" b="0" i="0" u="none" strike="noStrike" baseline="0">
                <a:solidFill>
                  <a:srgbClr val="000000"/>
                </a:solidFill>
                <a:latin typeface="Tahoma"/>
                <a:cs typeface="Tahoma"/>
              </a:rPr>
              <a:t>(годишни стапки на реален раст, во %)</a:t>
            </a:r>
          </a:p>
        </c:rich>
      </c:tx>
      <c:layout/>
      <c:spPr>
        <a:noFill/>
        <a:ln w="25400">
          <a:noFill/>
        </a:ln>
      </c:spPr>
    </c:title>
    <c:plotArea>
      <c:layout>
        <c:manualLayout>
          <c:layoutTarget val="inner"/>
          <c:xMode val="edge"/>
          <c:yMode val="edge"/>
          <c:x val="7.4740582800284339E-2"/>
          <c:y val="0.18875502008032502"/>
          <c:w val="0.92037696780439759"/>
          <c:h val="0.7831325301204819"/>
        </c:manualLayout>
      </c:layout>
      <c:lineChart>
        <c:grouping val="standard"/>
        <c:ser>
          <c:idx val="0"/>
          <c:order val="0"/>
          <c:tx>
            <c:strRef>
              <c:f>BDP_proekcija!$M$1</c:f>
              <c:strCache>
                <c:ptCount val="1"/>
                <c:pt idx="0">
                  <c:v>Странска ефективна побарувачка (КФ, декември 2010)</c:v>
                </c:pt>
              </c:strCache>
            </c:strRef>
          </c:tx>
          <c:spPr>
            <a:ln>
              <a:solidFill>
                <a:schemeClr val="tx1"/>
              </a:solidFill>
            </a:ln>
          </c:spPr>
          <c:marker>
            <c:symbol val="none"/>
          </c:marker>
          <c:dPt>
            <c:idx val="5"/>
            <c:spPr>
              <a:ln>
                <a:solidFill>
                  <a:schemeClr val="tx1"/>
                </a:solidFill>
                <a:prstDash val="sysDash"/>
              </a:ln>
            </c:spPr>
          </c:dPt>
          <c:dPt>
            <c:idx val="6"/>
            <c:spPr>
              <a:ln>
                <a:solidFill>
                  <a:schemeClr val="tx1"/>
                </a:solidFill>
                <a:prstDash val="sysDash"/>
              </a:ln>
            </c:spPr>
          </c:dPt>
          <c:dLbls>
            <c:dLbl>
              <c:idx val="6"/>
              <c:layout>
                <c:manualLayout>
                  <c:x val="-2.6147564887722401E-2"/>
                  <c:y val="3.1885076865391895E-2"/>
                </c:manualLayout>
              </c:layout>
              <c:dLblPos val="r"/>
              <c:showVal val="1"/>
            </c:dLbl>
            <c:txPr>
              <a:bodyPr/>
              <a:lstStyle/>
              <a:p>
                <a:pPr>
                  <a:defRPr b="1"/>
                </a:pPr>
                <a:endParaRPr lang="en-US"/>
              </a:p>
            </c:txPr>
            <c:dLblPos val="b"/>
            <c:showVal val="1"/>
          </c:dLbls>
          <c:cat>
            <c:numRef>
              <c:f>BDP_proekcija!$A$28:$A$34</c:f>
              <c:numCache>
                <c:formatCode>General</c:formatCode>
                <c:ptCount val="7"/>
                <c:pt idx="0">
                  <c:v>2005</c:v>
                </c:pt>
                <c:pt idx="1">
                  <c:v>2006</c:v>
                </c:pt>
                <c:pt idx="2">
                  <c:v>2007</c:v>
                </c:pt>
                <c:pt idx="3">
                  <c:v>2008</c:v>
                </c:pt>
                <c:pt idx="4">
                  <c:v>2009</c:v>
                </c:pt>
                <c:pt idx="5">
                  <c:v>2010</c:v>
                </c:pt>
                <c:pt idx="6">
                  <c:v>2011</c:v>
                </c:pt>
              </c:numCache>
            </c:numRef>
          </c:cat>
          <c:val>
            <c:numRef>
              <c:f>BDP_proekcija!$C$28:$C$34</c:f>
              <c:numCache>
                <c:formatCode>General</c:formatCode>
                <c:ptCount val="7"/>
                <c:pt idx="0">
                  <c:v>2.7367930568261656</c:v>
                </c:pt>
                <c:pt idx="1">
                  <c:v>4.0704660897149534</c:v>
                </c:pt>
                <c:pt idx="2">
                  <c:v>4.0797119137251494</c:v>
                </c:pt>
                <c:pt idx="3">
                  <c:v>2.0308698319022369</c:v>
                </c:pt>
                <c:pt idx="4">
                  <c:v>-4.0489563583288675</c:v>
                </c:pt>
                <c:pt idx="5">
                  <c:v>0.50168717197370649</c:v>
                </c:pt>
                <c:pt idx="6">
                  <c:v>1.1503250594213181</c:v>
                </c:pt>
              </c:numCache>
            </c:numRef>
          </c:val>
        </c:ser>
        <c:ser>
          <c:idx val="1"/>
          <c:order val="1"/>
          <c:tx>
            <c:v>БДП</c:v>
          </c:tx>
          <c:spPr>
            <a:ln>
              <a:solidFill>
                <a:schemeClr val="accent1"/>
              </a:solidFill>
            </a:ln>
          </c:spPr>
          <c:marker>
            <c:symbol val="none"/>
          </c:marker>
          <c:dPt>
            <c:idx val="5"/>
            <c:spPr>
              <a:ln>
                <a:solidFill>
                  <a:schemeClr val="accent1"/>
                </a:solidFill>
                <a:prstDash val="sysDash"/>
              </a:ln>
            </c:spPr>
          </c:dPt>
          <c:dPt>
            <c:idx val="6"/>
            <c:spPr>
              <a:ln>
                <a:solidFill>
                  <a:schemeClr val="accent1"/>
                </a:solidFill>
                <a:prstDash val="sysDash"/>
              </a:ln>
            </c:spPr>
          </c:dPt>
          <c:dLbls>
            <c:txPr>
              <a:bodyPr/>
              <a:lstStyle/>
              <a:p>
                <a:pPr>
                  <a:defRPr b="1">
                    <a:solidFill>
                      <a:schemeClr val="accent1"/>
                    </a:solidFill>
                  </a:defRPr>
                </a:pPr>
                <a:endParaRPr lang="en-US"/>
              </a:p>
            </c:txPr>
            <c:dLblPos val="t"/>
            <c:showVal val="1"/>
          </c:dLbls>
          <c:val>
            <c:numRef>
              <c:f>BDP_proekcija!$B$28:$B$34</c:f>
              <c:numCache>
                <c:formatCode>General</c:formatCode>
                <c:ptCount val="7"/>
                <c:pt idx="0">
                  <c:v>4.4000000000000004</c:v>
                </c:pt>
                <c:pt idx="1">
                  <c:v>5</c:v>
                </c:pt>
                <c:pt idx="2">
                  <c:v>6.1</c:v>
                </c:pt>
                <c:pt idx="3">
                  <c:v>5</c:v>
                </c:pt>
                <c:pt idx="4">
                  <c:v>-0.9</c:v>
                </c:pt>
                <c:pt idx="5">
                  <c:v>1</c:v>
                </c:pt>
                <c:pt idx="6">
                  <c:v>2.9893281914660861</c:v>
                </c:pt>
              </c:numCache>
            </c:numRef>
          </c:val>
        </c:ser>
        <c:marker val="1"/>
        <c:axId val="61390208"/>
        <c:axId val="61404288"/>
      </c:lineChart>
      <c:catAx>
        <c:axId val="61390208"/>
        <c:scaling>
          <c:orientation val="minMax"/>
        </c:scaling>
        <c:axPos val="b"/>
        <c:numFmt formatCode="General" sourceLinked="1"/>
        <c:majorTickMark val="none"/>
        <c:tickLblPos val="nextTo"/>
        <c:txPr>
          <a:bodyPr rot="0" vert="horz"/>
          <a:lstStyle/>
          <a:p>
            <a:pPr>
              <a:defRPr sz="1000" b="0" i="0" u="none" strike="noStrike" baseline="0">
                <a:solidFill>
                  <a:srgbClr val="000000"/>
                </a:solidFill>
                <a:latin typeface="Tahoma"/>
                <a:ea typeface="Tahoma"/>
                <a:cs typeface="Tahoma"/>
              </a:defRPr>
            </a:pPr>
            <a:endParaRPr lang="en-US"/>
          </a:p>
        </c:txPr>
        <c:crossAx val="61404288"/>
        <c:crosses val="autoZero"/>
        <c:auto val="1"/>
        <c:lblAlgn val="ctr"/>
        <c:lblOffset val="100"/>
        <c:tickLblSkip val="1"/>
      </c:catAx>
      <c:valAx>
        <c:axId val="61404288"/>
        <c:scaling>
          <c:orientation val="minMax"/>
        </c:scaling>
        <c:axPos val="l"/>
        <c:numFmt formatCode="General" sourceLinked="0"/>
        <c:tickLblPos val="nextTo"/>
        <c:txPr>
          <a:bodyPr rot="0" vert="horz"/>
          <a:lstStyle/>
          <a:p>
            <a:pPr>
              <a:defRPr sz="1000" b="0" i="0" u="none" strike="noStrike" baseline="0">
                <a:solidFill>
                  <a:srgbClr val="000000"/>
                </a:solidFill>
                <a:latin typeface="Tahoma"/>
                <a:ea typeface="Tahoma"/>
                <a:cs typeface="Tahoma"/>
              </a:defRPr>
            </a:pPr>
            <a:endParaRPr lang="en-US"/>
          </a:p>
        </c:txPr>
        <c:crossAx val="61390208"/>
        <c:crosses val="autoZero"/>
        <c:crossBetween val="between"/>
      </c:valAx>
    </c:plotArea>
    <c:legend>
      <c:legendPos val="r"/>
      <c:layout>
        <c:manualLayout>
          <c:xMode val="edge"/>
          <c:yMode val="edge"/>
          <c:x val="0.13980468859303041"/>
          <c:y val="0.78125"/>
          <c:w val="0.46293661053562335"/>
          <c:h val="0.19583333333333341"/>
        </c:manualLayout>
      </c:layout>
      <c:overlay val="1"/>
      <c:txPr>
        <a:bodyPr/>
        <a:lstStyle/>
        <a:p>
          <a:pPr>
            <a:defRPr sz="825" b="0" i="0" u="none" strike="noStrike" baseline="0">
              <a:solidFill>
                <a:srgbClr val="000000"/>
              </a:solidFill>
              <a:latin typeface="Tahoma"/>
              <a:ea typeface="Tahoma"/>
              <a:cs typeface="Tahoma"/>
            </a:defRPr>
          </a:pPr>
          <a:endParaRPr lang="en-US"/>
        </a:p>
      </c:txPr>
    </c:legend>
    <c:plotVisOnly val="1"/>
    <c:dispBlanksAs val="gap"/>
  </c:chart>
  <c:spPr>
    <a:solidFill>
      <a:sysClr val="window" lastClr="FFFFFF"/>
    </a:solidFill>
    <a:ln>
      <a:solidFill>
        <a:schemeClr val="bg1">
          <a:lumMod val="65000"/>
        </a:schemeClr>
      </a:solidFill>
    </a:ln>
  </c:spPr>
  <c:txPr>
    <a:bodyPr/>
    <a:lstStyle/>
    <a:p>
      <a:pPr>
        <a:defRPr sz="1000" b="0" i="0" u="none" strike="noStrike" baseline="0">
          <a:solidFill>
            <a:srgbClr val="000000"/>
          </a:solidFill>
          <a:latin typeface="Tahoma"/>
          <a:ea typeface="Tahoma"/>
          <a:cs typeface="Tahoma"/>
        </a:defRPr>
      </a:pPr>
      <a:endParaRPr lang="en-US"/>
    </a:p>
  </c:txPr>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E44EB2-C810-4C31-83D1-9509213F9B1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36AEECEE-F80F-4D01-A984-FA1D7E75AFED}">
      <dgm:prSet phldrT="[Text]" phldr="1"/>
      <dgm:spPr/>
      <dgm:t>
        <a:bodyPr/>
        <a:lstStyle/>
        <a:p>
          <a:endParaRPr lang="en-US" dirty="0"/>
        </a:p>
      </dgm:t>
    </dgm:pt>
    <dgm:pt modelId="{05AD04E5-53C4-4F35-8338-52293488C732}" type="parTrans" cxnId="{E8AA1592-EDEB-4541-9E6C-B113F1959EC3}">
      <dgm:prSet/>
      <dgm:spPr/>
      <dgm:t>
        <a:bodyPr/>
        <a:lstStyle/>
        <a:p>
          <a:endParaRPr lang="en-US"/>
        </a:p>
      </dgm:t>
    </dgm:pt>
    <dgm:pt modelId="{0BFE5659-8F1D-4427-A931-E944C4558256}" type="sibTrans" cxnId="{E8AA1592-EDEB-4541-9E6C-B113F1959EC3}">
      <dgm:prSet/>
      <dgm:spPr/>
      <dgm:t>
        <a:bodyPr/>
        <a:lstStyle/>
        <a:p>
          <a:endParaRPr lang="en-US"/>
        </a:p>
      </dgm:t>
    </dgm:pt>
    <dgm:pt modelId="{5F8A6CCC-980F-404D-B27E-2E8166F860B9}">
      <dgm:prSet phldrT="[Text]"/>
      <dgm:spPr>
        <a:noFill/>
      </dgm:spPr>
      <dgm:t>
        <a:bodyPr/>
        <a:lstStyle/>
        <a:p>
          <a:r>
            <a:rPr lang="mk-MK" dirty="0" smtClean="0">
              <a:solidFill>
                <a:srgbClr val="0033CC"/>
              </a:solidFill>
              <a:latin typeface="Tahoma" pitchFamily="34" charset="0"/>
              <a:cs typeface="Tahoma" pitchFamily="34" charset="0"/>
            </a:rPr>
            <a:t>Побавен раст на </a:t>
          </a:r>
          <a:r>
            <a:rPr lang="mk-MK" b="1" dirty="0" smtClean="0">
              <a:solidFill>
                <a:srgbClr val="0033CC"/>
              </a:solidFill>
              <a:latin typeface="Tahoma" pitchFamily="34" charset="0"/>
              <a:cs typeface="Tahoma" pitchFamily="34" charset="0"/>
            </a:rPr>
            <a:t>паричната маса </a:t>
          </a:r>
          <a:r>
            <a:rPr lang="mk-MK" b="1" dirty="0" err="1" smtClean="0">
              <a:solidFill>
                <a:srgbClr val="0033CC"/>
              </a:solidFill>
              <a:latin typeface="Tahoma" pitchFamily="34" charset="0"/>
              <a:cs typeface="Tahoma" pitchFamily="34" charset="0"/>
            </a:rPr>
            <a:t>М4</a:t>
          </a:r>
          <a:r>
            <a:rPr lang="mk-MK" b="1" dirty="0" smtClean="0">
              <a:solidFill>
                <a:srgbClr val="0033CC"/>
              </a:solidFill>
              <a:latin typeface="Tahoma" pitchFamily="34" charset="0"/>
              <a:cs typeface="Tahoma" pitchFamily="34" charset="0"/>
            </a:rPr>
            <a:t>  од </a:t>
          </a:r>
          <a:r>
            <a:rPr lang="en-US" b="1" dirty="0" smtClean="0">
              <a:solidFill>
                <a:srgbClr val="0033CC"/>
              </a:solidFill>
              <a:latin typeface="Tahoma" pitchFamily="34" charset="0"/>
              <a:cs typeface="Tahoma" pitchFamily="34" charset="0"/>
            </a:rPr>
            <a:t>1</a:t>
          </a:r>
          <a:r>
            <a:rPr lang="mk-MK" b="1" dirty="0" smtClean="0">
              <a:solidFill>
                <a:srgbClr val="0033CC"/>
              </a:solidFill>
              <a:latin typeface="Tahoma" pitchFamily="34" charset="0"/>
              <a:cs typeface="Tahoma" pitchFamily="34" charset="0"/>
            </a:rPr>
            <a:t>0,7</a:t>
          </a:r>
          <a:r>
            <a:rPr lang="en-US" b="1" dirty="0" smtClean="0">
              <a:solidFill>
                <a:srgbClr val="0033CC"/>
              </a:solidFill>
              <a:latin typeface="Tahoma" pitchFamily="34" charset="0"/>
              <a:cs typeface="Tahoma" pitchFamily="34" charset="0"/>
            </a:rPr>
            <a:t>%, </a:t>
          </a:r>
          <a:r>
            <a:rPr lang="mk-MK" dirty="0" smtClean="0">
              <a:solidFill>
                <a:srgbClr val="0033CC"/>
              </a:solidFill>
              <a:latin typeface="Tahoma" pitchFamily="34" charset="0"/>
              <a:cs typeface="Tahoma" pitchFamily="34" charset="0"/>
            </a:rPr>
            <a:t>на годишна основа наспроти 13,4% во јануарската проекција</a:t>
          </a:r>
          <a:endParaRPr lang="en-US" dirty="0"/>
        </a:p>
      </dgm:t>
    </dgm:pt>
    <dgm:pt modelId="{A8885F1B-26B1-4D4C-AF84-ED309D16B68F}" type="parTrans" cxnId="{575F0BB3-8CFA-42DF-A427-6DF7F00CFF72}">
      <dgm:prSet/>
      <dgm:spPr/>
      <dgm:t>
        <a:bodyPr/>
        <a:lstStyle/>
        <a:p>
          <a:endParaRPr lang="en-US"/>
        </a:p>
      </dgm:t>
    </dgm:pt>
    <dgm:pt modelId="{82EA8E47-27ED-46DC-9B4F-3504CFB1049B}" type="sibTrans" cxnId="{575F0BB3-8CFA-42DF-A427-6DF7F00CFF72}">
      <dgm:prSet/>
      <dgm:spPr/>
      <dgm:t>
        <a:bodyPr/>
        <a:lstStyle/>
        <a:p>
          <a:endParaRPr lang="en-US"/>
        </a:p>
      </dgm:t>
    </dgm:pt>
    <dgm:pt modelId="{F3730333-0556-412A-A709-233BBDA454B1}">
      <dgm:prSet phldrT="[Text]" phldr="1"/>
      <dgm:spPr/>
      <dgm:t>
        <a:bodyPr/>
        <a:lstStyle/>
        <a:p>
          <a:endParaRPr lang="en-US" dirty="0"/>
        </a:p>
      </dgm:t>
    </dgm:pt>
    <dgm:pt modelId="{0B9A91DD-6045-4322-8135-7693ADCAF7BD}" type="parTrans" cxnId="{8546C76B-5B08-4432-8AD7-2824F0E26EE5}">
      <dgm:prSet/>
      <dgm:spPr/>
      <dgm:t>
        <a:bodyPr/>
        <a:lstStyle/>
        <a:p>
          <a:endParaRPr lang="en-US"/>
        </a:p>
      </dgm:t>
    </dgm:pt>
    <dgm:pt modelId="{72F4E9B3-DDAD-447B-BE43-DD970AE8D1F1}" type="sibTrans" cxnId="{8546C76B-5B08-4432-8AD7-2824F0E26EE5}">
      <dgm:prSet/>
      <dgm:spPr/>
      <dgm:t>
        <a:bodyPr/>
        <a:lstStyle/>
        <a:p>
          <a:endParaRPr lang="en-US"/>
        </a:p>
      </dgm:t>
    </dgm:pt>
    <dgm:pt modelId="{0D167885-537B-4854-9C2D-BE067FF9EE10}">
      <dgm:prSet phldrT="[Text]"/>
      <dgm:spPr>
        <a:noFill/>
      </dgm:spPr>
      <dgm:t>
        <a:bodyPr/>
        <a:lstStyle/>
        <a:p>
          <a:r>
            <a:rPr lang="mk-MK" dirty="0" smtClean="0">
              <a:solidFill>
                <a:srgbClr val="0033CC"/>
              </a:solidFill>
              <a:latin typeface="Tahoma" pitchFamily="34" charset="0"/>
              <a:cs typeface="Tahoma" pitchFamily="34" charset="0"/>
            </a:rPr>
            <a:t>Забавен годишен раст на </a:t>
          </a:r>
          <a:r>
            <a:rPr lang="mk-MK" b="1" dirty="0" smtClean="0">
              <a:solidFill>
                <a:srgbClr val="0033CC"/>
              </a:solidFill>
              <a:latin typeface="Tahoma" pitchFamily="34" charset="0"/>
              <a:cs typeface="Tahoma" pitchFamily="34" charset="0"/>
            </a:rPr>
            <a:t>вкупните кредити од 12%,</a:t>
          </a:r>
          <a:r>
            <a:rPr lang="mk-MK" dirty="0" smtClean="0">
              <a:solidFill>
                <a:srgbClr val="0033CC"/>
              </a:solidFill>
              <a:latin typeface="Tahoma" pitchFamily="34" charset="0"/>
              <a:cs typeface="Tahoma" pitchFamily="34" charset="0"/>
            </a:rPr>
            <a:t> наспроти 13,2% во јануарската проекција </a:t>
          </a:r>
          <a:endParaRPr lang="en-US" dirty="0"/>
        </a:p>
      </dgm:t>
    </dgm:pt>
    <dgm:pt modelId="{0317A0F0-53B4-44AE-8795-FA385EE04FAC}" type="parTrans" cxnId="{627595B3-A6DC-4287-8040-099385E0925E}">
      <dgm:prSet/>
      <dgm:spPr/>
      <dgm:t>
        <a:bodyPr/>
        <a:lstStyle/>
        <a:p>
          <a:endParaRPr lang="en-US"/>
        </a:p>
      </dgm:t>
    </dgm:pt>
    <dgm:pt modelId="{506EF96B-CAB3-443E-B19A-4F56DF331971}" type="sibTrans" cxnId="{627595B3-A6DC-4287-8040-099385E0925E}">
      <dgm:prSet/>
      <dgm:spPr/>
      <dgm:t>
        <a:bodyPr/>
        <a:lstStyle/>
        <a:p>
          <a:endParaRPr lang="en-US"/>
        </a:p>
      </dgm:t>
    </dgm:pt>
    <dgm:pt modelId="{BE911615-3449-48F9-8CE2-80856FFF3D40}" type="pres">
      <dgm:prSet presAssocID="{6FE44EB2-C810-4C31-83D1-9509213F9B11}" presName="linearFlow" presStyleCnt="0">
        <dgm:presLayoutVars>
          <dgm:dir/>
          <dgm:animLvl val="lvl"/>
          <dgm:resizeHandles val="exact"/>
        </dgm:presLayoutVars>
      </dgm:prSet>
      <dgm:spPr/>
      <dgm:t>
        <a:bodyPr/>
        <a:lstStyle/>
        <a:p>
          <a:endParaRPr lang="en-US"/>
        </a:p>
      </dgm:t>
    </dgm:pt>
    <dgm:pt modelId="{853BDB9E-295A-4E70-9C53-C23150868AE9}" type="pres">
      <dgm:prSet presAssocID="{36AEECEE-F80F-4D01-A984-FA1D7E75AFED}" presName="composite" presStyleCnt="0"/>
      <dgm:spPr/>
    </dgm:pt>
    <dgm:pt modelId="{A3539AE1-2EA0-4270-A70A-20D8EA91127E}" type="pres">
      <dgm:prSet presAssocID="{36AEECEE-F80F-4D01-A984-FA1D7E75AFED}" presName="parentText" presStyleLbl="alignNode1" presStyleIdx="0" presStyleCnt="2">
        <dgm:presLayoutVars>
          <dgm:chMax val="1"/>
          <dgm:bulletEnabled val="1"/>
        </dgm:presLayoutVars>
      </dgm:prSet>
      <dgm:spPr/>
      <dgm:t>
        <a:bodyPr/>
        <a:lstStyle/>
        <a:p>
          <a:endParaRPr lang="en-US"/>
        </a:p>
      </dgm:t>
    </dgm:pt>
    <dgm:pt modelId="{F16DDD14-2EEE-4CE1-85C0-B0929CD3E220}" type="pres">
      <dgm:prSet presAssocID="{36AEECEE-F80F-4D01-A984-FA1D7E75AFED}" presName="descendantText" presStyleLbl="alignAcc1" presStyleIdx="0" presStyleCnt="2">
        <dgm:presLayoutVars>
          <dgm:bulletEnabled val="1"/>
        </dgm:presLayoutVars>
      </dgm:prSet>
      <dgm:spPr/>
      <dgm:t>
        <a:bodyPr/>
        <a:lstStyle/>
        <a:p>
          <a:endParaRPr lang="en-US"/>
        </a:p>
      </dgm:t>
    </dgm:pt>
    <dgm:pt modelId="{016930D5-1097-414F-AA48-9330155D22CA}" type="pres">
      <dgm:prSet presAssocID="{0BFE5659-8F1D-4427-A931-E944C4558256}" presName="sp" presStyleCnt="0"/>
      <dgm:spPr/>
    </dgm:pt>
    <dgm:pt modelId="{E38C6309-C605-4547-8E53-ADC246AD1B43}" type="pres">
      <dgm:prSet presAssocID="{F3730333-0556-412A-A709-233BBDA454B1}" presName="composite" presStyleCnt="0"/>
      <dgm:spPr/>
    </dgm:pt>
    <dgm:pt modelId="{4C8F1CF2-E372-4400-854C-153091F751E8}" type="pres">
      <dgm:prSet presAssocID="{F3730333-0556-412A-A709-233BBDA454B1}" presName="parentText" presStyleLbl="alignNode1" presStyleIdx="1" presStyleCnt="2">
        <dgm:presLayoutVars>
          <dgm:chMax val="1"/>
          <dgm:bulletEnabled val="1"/>
        </dgm:presLayoutVars>
      </dgm:prSet>
      <dgm:spPr/>
      <dgm:t>
        <a:bodyPr/>
        <a:lstStyle/>
        <a:p>
          <a:endParaRPr lang="en-US"/>
        </a:p>
      </dgm:t>
    </dgm:pt>
    <dgm:pt modelId="{65E57967-C97D-4C78-9EC2-B705A6EE7939}" type="pres">
      <dgm:prSet presAssocID="{F3730333-0556-412A-A709-233BBDA454B1}" presName="descendantText" presStyleLbl="alignAcc1" presStyleIdx="1" presStyleCnt="2" custScaleY="97032">
        <dgm:presLayoutVars>
          <dgm:bulletEnabled val="1"/>
        </dgm:presLayoutVars>
      </dgm:prSet>
      <dgm:spPr/>
      <dgm:t>
        <a:bodyPr/>
        <a:lstStyle/>
        <a:p>
          <a:endParaRPr lang="en-US"/>
        </a:p>
      </dgm:t>
    </dgm:pt>
  </dgm:ptLst>
  <dgm:cxnLst>
    <dgm:cxn modelId="{627595B3-A6DC-4287-8040-099385E0925E}" srcId="{F3730333-0556-412A-A709-233BBDA454B1}" destId="{0D167885-537B-4854-9C2D-BE067FF9EE10}" srcOrd="0" destOrd="0" parTransId="{0317A0F0-53B4-44AE-8795-FA385EE04FAC}" sibTransId="{506EF96B-CAB3-443E-B19A-4F56DF331971}"/>
    <dgm:cxn modelId="{BDDE1C55-5D73-4D6D-8C60-AF16850610DA}" type="presOf" srcId="{0D167885-537B-4854-9C2D-BE067FF9EE10}" destId="{65E57967-C97D-4C78-9EC2-B705A6EE7939}" srcOrd="0" destOrd="0" presId="urn:microsoft.com/office/officeart/2005/8/layout/chevron2"/>
    <dgm:cxn modelId="{8546C76B-5B08-4432-8AD7-2824F0E26EE5}" srcId="{6FE44EB2-C810-4C31-83D1-9509213F9B11}" destId="{F3730333-0556-412A-A709-233BBDA454B1}" srcOrd="1" destOrd="0" parTransId="{0B9A91DD-6045-4322-8135-7693ADCAF7BD}" sibTransId="{72F4E9B3-DDAD-447B-BE43-DD970AE8D1F1}"/>
    <dgm:cxn modelId="{BDDCFD8F-48C6-4588-962A-9BE115DDA1D6}" type="presOf" srcId="{36AEECEE-F80F-4D01-A984-FA1D7E75AFED}" destId="{A3539AE1-2EA0-4270-A70A-20D8EA91127E}" srcOrd="0" destOrd="0" presId="urn:microsoft.com/office/officeart/2005/8/layout/chevron2"/>
    <dgm:cxn modelId="{4FCF4849-E853-4A27-A26C-0D57CA4A7087}" type="presOf" srcId="{F3730333-0556-412A-A709-233BBDA454B1}" destId="{4C8F1CF2-E372-4400-854C-153091F751E8}" srcOrd="0" destOrd="0" presId="urn:microsoft.com/office/officeart/2005/8/layout/chevron2"/>
    <dgm:cxn modelId="{DCE850CD-C78F-4C56-9D37-705B1483BCEB}" type="presOf" srcId="{6FE44EB2-C810-4C31-83D1-9509213F9B11}" destId="{BE911615-3449-48F9-8CE2-80856FFF3D40}" srcOrd="0" destOrd="0" presId="urn:microsoft.com/office/officeart/2005/8/layout/chevron2"/>
    <dgm:cxn modelId="{575F0BB3-8CFA-42DF-A427-6DF7F00CFF72}" srcId="{36AEECEE-F80F-4D01-A984-FA1D7E75AFED}" destId="{5F8A6CCC-980F-404D-B27E-2E8166F860B9}" srcOrd="0" destOrd="0" parTransId="{A8885F1B-26B1-4D4C-AF84-ED309D16B68F}" sibTransId="{82EA8E47-27ED-46DC-9B4F-3504CFB1049B}"/>
    <dgm:cxn modelId="{CCD4EB42-8ECB-4CE5-93E6-B29D40C9D7DE}" type="presOf" srcId="{5F8A6CCC-980F-404D-B27E-2E8166F860B9}" destId="{F16DDD14-2EEE-4CE1-85C0-B0929CD3E220}" srcOrd="0" destOrd="0" presId="urn:microsoft.com/office/officeart/2005/8/layout/chevron2"/>
    <dgm:cxn modelId="{E8AA1592-EDEB-4541-9E6C-B113F1959EC3}" srcId="{6FE44EB2-C810-4C31-83D1-9509213F9B11}" destId="{36AEECEE-F80F-4D01-A984-FA1D7E75AFED}" srcOrd="0" destOrd="0" parTransId="{05AD04E5-53C4-4F35-8338-52293488C732}" sibTransId="{0BFE5659-8F1D-4427-A931-E944C4558256}"/>
    <dgm:cxn modelId="{D9769EF6-B055-4C6E-93B8-424AE1D7D04E}" type="presParOf" srcId="{BE911615-3449-48F9-8CE2-80856FFF3D40}" destId="{853BDB9E-295A-4E70-9C53-C23150868AE9}" srcOrd="0" destOrd="0" presId="urn:microsoft.com/office/officeart/2005/8/layout/chevron2"/>
    <dgm:cxn modelId="{1945AC35-0787-4D9B-AF41-F30C0229D1A4}" type="presParOf" srcId="{853BDB9E-295A-4E70-9C53-C23150868AE9}" destId="{A3539AE1-2EA0-4270-A70A-20D8EA91127E}" srcOrd="0" destOrd="0" presId="urn:microsoft.com/office/officeart/2005/8/layout/chevron2"/>
    <dgm:cxn modelId="{18C935A5-AC48-4BD0-89FE-1FDB84B60BE6}" type="presParOf" srcId="{853BDB9E-295A-4E70-9C53-C23150868AE9}" destId="{F16DDD14-2EEE-4CE1-85C0-B0929CD3E220}" srcOrd="1" destOrd="0" presId="urn:microsoft.com/office/officeart/2005/8/layout/chevron2"/>
    <dgm:cxn modelId="{D831E15E-2B9F-424B-8FD9-D3D58C450AE9}" type="presParOf" srcId="{BE911615-3449-48F9-8CE2-80856FFF3D40}" destId="{016930D5-1097-414F-AA48-9330155D22CA}" srcOrd="1" destOrd="0" presId="urn:microsoft.com/office/officeart/2005/8/layout/chevron2"/>
    <dgm:cxn modelId="{961208B8-7302-4921-8985-110D1B585B44}" type="presParOf" srcId="{BE911615-3449-48F9-8CE2-80856FFF3D40}" destId="{E38C6309-C605-4547-8E53-ADC246AD1B43}" srcOrd="2" destOrd="0" presId="urn:microsoft.com/office/officeart/2005/8/layout/chevron2"/>
    <dgm:cxn modelId="{5B0B4D52-E021-4D1A-A2DD-F1EE2FAAB6E7}" type="presParOf" srcId="{E38C6309-C605-4547-8E53-ADC246AD1B43}" destId="{4C8F1CF2-E372-4400-854C-153091F751E8}" srcOrd="0" destOrd="0" presId="urn:microsoft.com/office/officeart/2005/8/layout/chevron2"/>
    <dgm:cxn modelId="{55D5FF0C-B8E5-45C6-BBE3-FC7D23A96DC3}" type="presParOf" srcId="{E38C6309-C605-4547-8E53-ADC246AD1B43}" destId="{65E57967-C97D-4C78-9EC2-B705A6EE7939}" srcOrd="1" destOrd="0" presId="urn:microsoft.com/office/officeart/2005/8/layout/chevron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39AE1-2EA0-4270-A70A-20D8EA91127E}">
      <dsp:nvSpPr>
        <dsp:cNvPr id="0" name=""/>
        <dsp:cNvSpPr/>
      </dsp:nvSpPr>
      <dsp:spPr>
        <a:xfrm rot="5400000">
          <a:off x="-227840" y="228807"/>
          <a:ext cx="1518939" cy="10632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dirty="0"/>
        </a:p>
      </dsp:txBody>
      <dsp:txXfrm rot="5400000">
        <a:off x="-227840" y="228807"/>
        <a:ext cx="1518939" cy="1063257"/>
      </dsp:txXfrm>
    </dsp:sp>
    <dsp:sp modelId="{F16DDD14-2EEE-4CE1-85C0-B0929CD3E220}">
      <dsp:nvSpPr>
        <dsp:cNvPr id="0" name=""/>
        <dsp:cNvSpPr/>
      </dsp:nvSpPr>
      <dsp:spPr>
        <a:xfrm rot="5400000">
          <a:off x="2285873" y="-1221649"/>
          <a:ext cx="987310" cy="3432542"/>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mk-MK" sz="1500" kern="1200" dirty="0" smtClean="0">
              <a:solidFill>
                <a:srgbClr val="0033CC"/>
              </a:solidFill>
              <a:latin typeface="Tahoma" pitchFamily="34" charset="0"/>
              <a:cs typeface="Tahoma" pitchFamily="34" charset="0"/>
            </a:rPr>
            <a:t>Побавен раст на </a:t>
          </a:r>
          <a:r>
            <a:rPr lang="mk-MK" sz="1500" b="1" kern="1200" dirty="0" smtClean="0">
              <a:solidFill>
                <a:srgbClr val="0033CC"/>
              </a:solidFill>
              <a:latin typeface="Tahoma" pitchFamily="34" charset="0"/>
              <a:cs typeface="Tahoma" pitchFamily="34" charset="0"/>
            </a:rPr>
            <a:t>паричната маса </a:t>
          </a:r>
          <a:r>
            <a:rPr lang="mk-MK" sz="1500" b="1" kern="1200" dirty="0" err="1" smtClean="0">
              <a:solidFill>
                <a:srgbClr val="0033CC"/>
              </a:solidFill>
              <a:latin typeface="Tahoma" pitchFamily="34" charset="0"/>
              <a:cs typeface="Tahoma" pitchFamily="34" charset="0"/>
            </a:rPr>
            <a:t>М4</a:t>
          </a:r>
          <a:r>
            <a:rPr lang="mk-MK" sz="1500" b="1" kern="1200" dirty="0" smtClean="0">
              <a:solidFill>
                <a:srgbClr val="0033CC"/>
              </a:solidFill>
              <a:latin typeface="Tahoma" pitchFamily="34" charset="0"/>
              <a:cs typeface="Tahoma" pitchFamily="34" charset="0"/>
            </a:rPr>
            <a:t>  од </a:t>
          </a:r>
          <a:r>
            <a:rPr lang="en-US" sz="1500" b="1" kern="1200" dirty="0" smtClean="0">
              <a:solidFill>
                <a:srgbClr val="0033CC"/>
              </a:solidFill>
              <a:latin typeface="Tahoma" pitchFamily="34" charset="0"/>
              <a:cs typeface="Tahoma" pitchFamily="34" charset="0"/>
            </a:rPr>
            <a:t>1</a:t>
          </a:r>
          <a:r>
            <a:rPr lang="mk-MK" sz="1500" b="1" kern="1200" dirty="0" smtClean="0">
              <a:solidFill>
                <a:srgbClr val="0033CC"/>
              </a:solidFill>
              <a:latin typeface="Tahoma" pitchFamily="34" charset="0"/>
              <a:cs typeface="Tahoma" pitchFamily="34" charset="0"/>
            </a:rPr>
            <a:t>0,7</a:t>
          </a:r>
          <a:r>
            <a:rPr lang="en-US" sz="1500" b="1" kern="1200" dirty="0" smtClean="0">
              <a:solidFill>
                <a:srgbClr val="0033CC"/>
              </a:solidFill>
              <a:latin typeface="Tahoma" pitchFamily="34" charset="0"/>
              <a:cs typeface="Tahoma" pitchFamily="34" charset="0"/>
            </a:rPr>
            <a:t>%, </a:t>
          </a:r>
          <a:r>
            <a:rPr lang="mk-MK" sz="1500" kern="1200" dirty="0" smtClean="0">
              <a:solidFill>
                <a:srgbClr val="0033CC"/>
              </a:solidFill>
              <a:latin typeface="Tahoma" pitchFamily="34" charset="0"/>
              <a:cs typeface="Tahoma" pitchFamily="34" charset="0"/>
            </a:rPr>
            <a:t>на годишна основа наспроти 13,4% во јануарската проекција</a:t>
          </a:r>
          <a:endParaRPr lang="en-US" sz="1500" kern="1200" dirty="0"/>
        </a:p>
      </dsp:txBody>
      <dsp:txXfrm rot="5400000">
        <a:off x="2285873" y="-1221649"/>
        <a:ext cx="987310" cy="3432542"/>
      </dsp:txXfrm>
    </dsp:sp>
    <dsp:sp modelId="{4C8F1CF2-E372-4400-854C-153091F751E8}">
      <dsp:nvSpPr>
        <dsp:cNvPr id="0" name=""/>
        <dsp:cNvSpPr/>
      </dsp:nvSpPr>
      <dsp:spPr>
        <a:xfrm rot="5400000">
          <a:off x="-227840" y="1451135"/>
          <a:ext cx="1518939" cy="10632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dirty="0"/>
        </a:p>
      </dsp:txBody>
      <dsp:txXfrm rot="5400000">
        <a:off x="-227840" y="1451135"/>
        <a:ext cx="1518939" cy="1063257"/>
      </dsp:txXfrm>
    </dsp:sp>
    <dsp:sp modelId="{65E57967-C97D-4C78-9EC2-B705A6EE7939}">
      <dsp:nvSpPr>
        <dsp:cNvPr id="0" name=""/>
        <dsp:cNvSpPr/>
      </dsp:nvSpPr>
      <dsp:spPr>
        <a:xfrm rot="5400000">
          <a:off x="2300525" y="678"/>
          <a:ext cx="958007" cy="3432542"/>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mk-MK" sz="1500" kern="1200" dirty="0" smtClean="0">
              <a:solidFill>
                <a:srgbClr val="0033CC"/>
              </a:solidFill>
              <a:latin typeface="Tahoma" pitchFamily="34" charset="0"/>
              <a:cs typeface="Tahoma" pitchFamily="34" charset="0"/>
            </a:rPr>
            <a:t>Забавен годишен раст на </a:t>
          </a:r>
          <a:r>
            <a:rPr lang="mk-MK" sz="1500" b="1" kern="1200" dirty="0" smtClean="0">
              <a:solidFill>
                <a:srgbClr val="0033CC"/>
              </a:solidFill>
              <a:latin typeface="Tahoma" pitchFamily="34" charset="0"/>
              <a:cs typeface="Tahoma" pitchFamily="34" charset="0"/>
            </a:rPr>
            <a:t>вкупните кредити од 12%,</a:t>
          </a:r>
          <a:r>
            <a:rPr lang="mk-MK" sz="1500" kern="1200" dirty="0" smtClean="0">
              <a:solidFill>
                <a:srgbClr val="0033CC"/>
              </a:solidFill>
              <a:latin typeface="Tahoma" pitchFamily="34" charset="0"/>
              <a:cs typeface="Tahoma" pitchFamily="34" charset="0"/>
            </a:rPr>
            <a:t> наспроти 13,2% во јануарската проекција </a:t>
          </a:r>
          <a:endParaRPr lang="en-US" sz="1500" kern="1200" dirty="0"/>
        </a:p>
      </dsp:txBody>
      <dsp:txXfrm rot="5400000">
        <a:off x="2300525" y="678"/>
        <a:ext cx="958007" cy="34325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340" tIns="45669" rIns="91340" bIns="45669" numCol="1" anchor="t" anchorCtr="0" compatLnSpc="1">
            <a:prstTxWarp prst="textNoShape">
              <a:avLst/>
            </a:prstTxWarp>
          </a:bodyPr>
          <a:lstStyle>
            <a:lvl1pPr>
              <a:defRPr sz="1200"/>
            </a:lvl1pPr>
          </a:lstStyle>
          <a:p>
            <a:pPr>
              <a:defRPr/>
            </a:pPr>
            <a:endParaRPr lang="en-US"/>
          </a:p>
        </p:txBody>
      </p:sp>
      <p:sp>
        <p:nvSpPr>
          <p:cNvPr id="634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340" tIns="45669" rIns="91340" bIns="45669" numCol="1" anchor="t" anchorCtr="0" compatLnSpc="1">
            <a:prstTxWarp prst="textNoShape">
              <a:avLst/>
            </a:prstTxWarp>
          </a:bodyPr>
          <a:lstStyle>
            <a:lvl1pPr algn="r">
              <a:defRPr sz="1200"/>
            </a:lvl1pPr>
          </a:lstStyle>
          <a:p>
            <a:pPr>
              <a:defRPr/>
            </a:pPr>
            <a:endParaRPr lang="en-US"/>
          </a:p>
        </p:txBody>
      </p:sp>
      <p:sp>
        <p:nvSpPr>
          <p:cNvPr id="6349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340" tIns="45669" rIns="91340" bIns="45669" numCol="1" anchor="b" anchorCtr="0" compatLnSpc="1">
            <a:prstTxWarp prst="textNoShape">
              <a:avLst/>
            </a:prstTxWarp>
          </a:bodyPr>
          <a:lstStyle>
            <a:lvl1pPr>
              <a:defRPr sz="1200"/>
            </a:lvl1pPr>
          </a:lstStyle>
          <a:p>
            <a:pPr>
              <a:defRPr/>
            </a:pPr>
            <a:endParaRPr lang="en-US"/>
          </a:p>
        </p:txBody>
      </p:sp>
      <p:sp>
        <p:nvSpPr>
          <p:cNvPr id="6349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340" tIns="45669" rIns="91340" bIns="45669" numCol="1" anchor="b" anchorCtr="0" compatLnSpc="1">
            <a:prstTxWarp prst="textNoShape">
              <a:avLst/>
            </a:prstTxWarp>
          </a:bodyPr>
          <a:lstStyle>
            <a:lvl1pPr algn="r">
              <a:defRPr sz="1200"/>
            </a:lvl1pPr>
          </a:lstStyle>
          <a:p>
            <a:pPr>
              <a:defRPr/>
            </a:pPr>
            <a:fld id="{610CB05D-55ED-4CE2-AD94-2FEEC705EB22}"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340" tIns="45669" rIns="91340" bIns="45669" numCol="1" anchor="t" anchorCtr="0" compatLnSpc="1">
            <a:prstTxWarp prst="textNoShape">
              <a:avLst/>
            </a:prstTxWarp>
          </a:bodyPr>
          <a:lstStyle>
            <a:lvl1pPr>
              <a:defRPr sz="1200"/>
            </a:lvl1pPr>
          </a:lstStyle>
          <a:p>
            <a:pPr>
              <a:defRPr/>
            </a:pPr>
            <a:endParaRPr lang="mk-MK"/>
          </a:p>
        </p:txBody>
      </p:sp>
      <p:sp>
        <p:nvSpPr>
          <p:cNvPr id="4608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340" tIns="45669" rIns="91340" bIns="45669" numCol="1" anchor="t" anchorCtr="0" compatLnSpc="1">
            <a:prstTxWarp prst="textNoShape">
              <a:avLst/>
            </a:prstTxWarp>
          </a:bodyPr>
          <a:lstStyle>
            <a:lvl1pPr algn="r">
              <a:defRPr sz="1200"/>
            </a:lvl1pPr>
          </a:lstStyle>
          <a:p>
            <a:pPr>
              <a:defRPr/>
            </a:pPr>
            <a:endParaRPr lang="mk-MK"/>
          </a:p>
        </p:txBody>
      </p:sp>
      <p:sp>
        <p:nvSpPr>
          <p:cNvPr id="33796"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681038" y="4714875"/>
            <a:ext cx="5437187" cy="4468813"/>
          </a:xfrm>
          <a:prstGeom prst="rect">
            <a:avLst/>
          </a:prstGeom>
          <a:noFill/>
          <a:ln w="9525">
            <a:noFill/>
            <a:miter lim="800000"/>
            <a:headEnd/>
            <a:tailEnd/>
          </a:ln>
          <a:effectLst/>
        </p:spPr>
        <p:txBody>
          <a:bodyPr vert="horz" wrap="square" lIns="91340" tIns="45669" rIns="91340" bIns="45669" numCol="1" anchor="t" anchorCtr="0" compatLnSpc="1">
            <a:prstTxWarp prst="textNoShape">
              <a:avLst/>
            </a:prstTxWarp>
          </a:bodyPr>
          <a:lstStyle/>
          <a:p>
            <a:pPr lvl="0"/>
            <a:r>
              <a:rPr lang="mk-MK" noProof="0" smtClean="0"/>
              <a:t>Click to edit Master text styles</a:t>
            </a:r>
          </a:p>
          <a:p>
            <a:pPr lvl="1"/>
            <a:r>
              <a:rPr lang="mk-MK" noProof="0" smtClean="0"/>
              <a:t>Second level</a:t>
            </a:r>
          </a:p>
          <a:p>
            <a:pPr lvl="2"/>
            <a:r>
              <a:rPr lang="mk-MK" noProof="0" smtClean="0"/>
              <a:t>Third level</a:t>
            </a:r>
          </a:p>
          <a:p>
            <a:pPr lvl="3"/>
            <a:r>
              <a:rPr lang="mk-MK" noProof="0" smtClean="0"/>
              <a:t>Fourth level</a:t>
            </a:r>
          </a:p>
          <a:p>
            <a:pPr lvl="4"/>
            <a:r>
              <a:rPr lang="mk-MK" noProof="0" smtClean="0"/>
              <a:t>Fifth level</a:t>
            </a:r>
          </a:p>
        </p:txBody>
      </p:sp>
      <p:sp>
        <p:nvSpPr>
          <p:cNvPr id="4608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340" tIns="45669" rIns="91340" bIns="45669" numCol="1" anchor="b" anchorCtr="0" compatLnSpc="1">
            <a:prstTxWarp prst="textNoShape">
              <a:avLst/>
            </a:prstTxWarp>
          </a:bodyPr>
          <a:lstStyle>
            <a:lvl1pPr>
              <a:defRPr sz="1200"/>
            </a:lvl1pPr>
          </a:lstStyle>
          <a:p>
            <a:pPr>
              <a:defRPr/>
            </a:pPr>
            <a:endParaRPr lang="mk-MK"/>
          </a:p>
        </p:txBody>
      </p:sp>
      <p:sp>
        <p:nvSpPr>
          <p:cNvPr id="4608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340" tIns="45669" rIns="91340" bIns="45669" numCol="1" anchor="b" anchorCtr="0" compatLnSpc="1">
            <a:prstTxWarp prst="textNoShape">
              <a:avLst/>
            </a:prstTxWarp>
          </a:bodyPr>
          <a:lstStyle>
            <a:lvl1pPr algn="r">
              <a:defRPr sz="1200"/>
            </a:lvl1pPr>
          </a:lstStyle>
          <a:p>
            <a:pPr>
              <a:defRPr/>
            </a:pPr>
            <a:fld id="{00191D4D-EBF7-492B-BEA7-8474762B3C94}" type="slidenum">
              <a:rPr lang="mk-MK"/>
              <a:pPr>
                <a:defRPr/>
              </a:pPr>
              <a:t>‹#›</a:t>
            </a:fld>
            <a:endParaRPr lang="mk-MK"/>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917575" y="744538"/>
            <a:ext cx="4962525" cy="3722687"/>
          </a:xfrm>
          <a:ln/>
        </p:spPr>
      </p:sp>
      <p:sp>
        <p:nvSpPr>
          <p:cNvPr id="34819" name="Notes Placeholder 2"/>
          <p:cNvSpPr>
            <a:spLocks noGrp="1"/>
          </p:cNvSpPr>
          <p:nvPr>
            <p:ph type="body" idx="1"/>
          </p:nvPr>
        </p:nvSpPr>
        <p:spPr>
          <a:noFill/>
          <a:ln/>
        </p:spPr>
        <p:txBody>
          <a:bodyPr/>
          <a:lstStyle/>
          <a:p>
            <a:endParaRPr lang="mk-MK"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GB"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mk-MK"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mk-MK"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917575" y="744538"/>
            <a:ext cx="4962525" cy="3722687"/>
          </a:xfrm>
          <a:ln/>
        </p:spPr>
      </p:sp>
      <p:sp>
        <p:nvSpPr>
          <p:cNvPr id="35843" name="Notes Placeholder 2"/>
          <p:cNvSpPr>
            <a:spLocks noGrp="1"/>
          </p:cNvSpPr>
          <p:nvPr>
            <p:ph type="body" idx="1"/>
          </p:nvPr>
        </p:nvSpPr>
        <p:spPr>
          <a:noFill/>
          <a:ln/>
        </p:spPr>
        <p:txBody>
          <a:bodyPr/>
          <a:lstStyle/>
          <a:p>
            <a:endParaRPr lang="mk-MK" smtClean="0"/>
          </a:p>
        </p:txBody>
      </p:sp>
      <p:sp>
        <p:nvSpPr>
          <p:cNvPr id="35844"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22" tIns="45711" rIns="91422" bIns="45711" anchor="b"/>
          <a:lstStyle/>
          <a:p>
            <a:pPr algn="r"/>
            <a:fld id="{A2B4CE99-AABB-4AA1-BB82-AABB31620DAE}" type="slidenum">
              <a:rPr lang="mk-MK" sz="1200"/>
              <a:pPr algn="r"/>
              <a:t>2</a:t>
            </a:fld>
            <a:endParaRPr lang="mk-MK"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917575" y="744538"/>
            <a:ext cx="4962525" cy="3722687"/>
          </a:xfrm>
          <a:ln/>
        </p:spPr>
      </p:sp>
      <p:sp>
        <p:nvSpPr>
          <p:cNvPr id="36867" name="Notes Placeholder 2"/>
          <p:cNvSpPr>
            <a:spLocks noGrp="1"/>
          </p:cNvSpPr>
          <p:nvPr>
            <p:ph type="body" idx="1"/>
          </p:nvPr>
        </p:nvSpPr>
        <p:spPr>
          <a:noFill/>
          <a:ln/>
        </p:spPr>
        <p:txBody>
          <a:bodyPr/>
          <a:lstStyle/>
          <a:p>
            <a:endParaRPr lang="mk-MK" smtClean="0"/>
          </a:p>
        </p:txBody>
      </p:sp>
      <p:sp>
        <p:nvSpPr>
          <p:cNvPr id="3686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22" tIns="45711" rIns="91422" bIns="45711" anchor="b"/>
          <a:lstStyle/>
          <a:p>
            <a:pPr algn="r"/>
            <a:fld id="{F8F76D45-724C-4752-9870-AB14D2E0C404}" type="slidenum">
              <a:rPr lang="mk-MK" sz="1200"/>
              <a:pPr algn="r"/>
              <a:t>3</a:t>
            </a:fld>
            <a:endParaRPr lang="mk-MK"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mk-MK"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28"/>
          <p:cNvSpPr>
            <a:spLocks noGrp="1" noChangeArrowheads="1"/>
          </p:cNvSpPr>
          <p:nvPr>
            <p:ph type="dt" sz="half" idx="10"/>
          </p:nvPr>
        </p:nvSpPr>
        <p:spPr/>
        <p:txBody>
          <a:bodyPr/>
          <a:lstStyle>
            <a:lvl1pPr>
              <a:defRPr/>
            </a:lvl1pPr>
          </a:lstStyle>
          <a:p>
            <a:pPr>
              <a:defRPr/>
            </a:pPr>
            <a:endParaRPr lang="en-US"/>
          </a:p>
        </p:txBody>
      </p:sp>
      <p:sp>
        <p:nvSpPr>
          <p:cNvPr id="5"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6" name="Rectangle 330"/>
          <p:cNvSpPr>
            <a:spLocks noGrp="1" noChangeArrowheads="1"/>
          </p:cNvSpPr>
          <p:nvPr>
            <p:ph type="sldNum" sz="quarter" idx="12"/>
          </p:nvPr>
        </p:nvSpPr>
        <p:spPr/>
        <p:txBody>
          <a:bodyPr/>
          <a:lstStyle>
            <a:lvl1pPr>
              <a:defRPr/>
            </a:lvl1pPr>
          </a:lstStyle>
          <a:p>
            <a:pPr>
              <a:defRPr/>
            </a:pPr>
            <a:fld id="{A72832AA-508F-44C4-AC20-9E20D53252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8"/>
          <p:cNvSpPr>
            <a:spLocks noGrp="1" noChangeArrowheads="1"/>
          </p:cNvSpPr>
          <p:nvPr>
            <p:ph type="dt" sz="half" idx="10"/>
          </p:nvPr>
        </p:nvSpPr>
        <p:spPr/>
        <p:txBody>
          <a:bodyPr/>
          <a:lstStyle>
            <a:lvl1pPr>
              <a:defRPr/>
            </a:lvl1pPr>
          </a:lstStyle>
          <a:p>
            <a:pPr>
              <a:defRPr/>
            </a:pPr>
            <a:endParaRPr lang="en-US"/>
          </a:p>
        </p:txBody>
      </p:sp>
      <p:sp>
        <p:nvSpPr>
          <p:cNvPr id="5"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6" name="Rectangle 330"/>
          <p:cNvSpPr>
            <a:spLocks noGrp="1" noChangeArrowheads="1"/>
          </p:cNvSpPr>
          <p:nvPr>
            <p:ph type="sldNum" sz="quarter" idx="12"/>
          </p:nvPr>
        </p:nvSpPr>
        <p:spPr/>
        <p:txBody>
          <a:bodyPr/>
          <a:lstStyle>
            <a:lvl1pPr>
              <a:defRPr/>
            </a:lvl1pPr>
          </a:lstStyle>
          <a:p>
            <a:pPr>
              <a:defRPr/>
            </a:pPr>
            <a:fld id="{898EE2C0-707E-4B1A-9F35-644D481D34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8"/>
          <p:cNvSpPr>
            <a:spLocks noGrp="1" noChangeArrowheads="1"/>
          </p:cNvSpPr>
          <p:nvPr>
            <p:ph type="dt" sz="half" idx="10"/>
          </p:nvPr>
        </p:nvSpPr>
        <p:spPr/>
        <p:txBody>
          <a:bodyPr/>
          <a:lstStyle>
            <a:lvl1pPr>
              <a:defRPr/>
            </a:lvl1pPr>
          </a:lstStyle>
          <a:p>
            <a:pPr>
              <a:defRPr/>
            </a:pPr>
            <a:endParaRPr lang="en-US"/>
          </a:p>
        </p:txBody>
      </p:sp>
      <p:sp>
        <p:nvSpPr>
          <p:cNvPr id="5"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6" name="Rectangle 330"/>
          <p:cNvSpPr>
            <a:spLocks noGrp="1" noChangeArrowheads="1"/>
          </p:cNvSpPr>
          <p:nvPr>
            <p:ph type="sldNum" sz="quarter" idx="12"/>
          </p:nvPr>
        </p:nvSpPr>
        <p:spPr/>
        <p:txBody>
          <a:bodyPr/>
          <a:lstStyle>
            <a:lvl1pPr>
              <a:defRPr/>
            </a:lvl1pPr>
          </a:lstStyle>
          <a:p>
            <a:pPr>
              <a:defRPr/>
            </a:pPr>
            <a:fld id="{7750BF10-46F4-4BC5-AE5B-066643DC579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8"/>
          <p:cNvSpPr>
            <a:spLocks noGrp="1" noChangeArrowheads="1"/>
          </p:cNvSpPr>
          <p:nvPr>
            <p:ph type="dt" sz="half" idx="10"/>
          </p:nvPr>
        </p:nvSpPr>
        <p:spPr/>
        <p:txBody>
          <a:bodyPr/>
          <a:lstStyle>
            <a:lvl1pPr>
              <a:defRPr/>
            </a:lvl1pPr>
          </a:lstStyle>
          <a:p>
            <a:pPr>
              <a:defRPr/>
            </a:pPr>
            <a:endParaRPr lang="en-US"/>
          </a:p>
        </p:txBody>
      </p:sp>
      <p:sp>
        <p:nvSpPr>
          <p:cNvPr id="5"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6" name="Rectangle 330"/>
          <p:cNvSpPr>
            <a:spLocks noGrp="1" noChangeArrowheads="1"/>
          </p:cNvSpPr>
          <p:nvPr>
            <p:ph type="sldNum" sz="quarter" idx="12"/>
          </p:nvPr>
        </p:nvSpPr>
        <p:spPr/>
        <p:txBody>
          <a:bodyPr/>
          <a:lstStyle>
            <a:lvl1pPr>
              <a:defRPr/>
            </a:lvl1pPr>
          </a:lstStyle>
          <a:p>
            <a:pPr>
              <a:defRPr/>
            </a:pPr>
            <a:fld id="{9537A7D6-9C82-4414-B91F-611A4D59471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8"/>
          <p:cNvSpPr>
            <a:spLocks noGrp="1" noChangeArrowheads="1"/>
          </p:cNvSpPr>
          <p:nvPr>
            <p:ph type="dt" sz="half" idx="10"/>
          </p:nvPr>
        </p:nvSpPr>
        <p:spPr/>
        <p:txBody>
          <a:bodyPr/>
          <a:lstStyle>
            <a:lvl1pPr>
              <a:defRPr/>
            </a:lvl1pPr>
          </a:lstStyle>
          <a:p>
            <a:pPr>
              <a:defRPr/>
            </a:pPr>
            <a:endParaRPr lang="en-US"/>
          </a:p>
        </p:txBody>
      </p:sp>
      <p:sp>
        <p:nvSpPr>
          <p:cNvPr id="5"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6" name="Rectangle 330"/>
          <p:cNvSpPr>
            <a:spLocks noGrp="1" noChangeArrowheads="1"/>
          </p:cNvSpPr>
          <p:nvPr>
            <p:ph type="sldNum" sz="quarter" idx="12"/>
          </p:nvPr>
        </p:nvSpPr>
        <p:spPr/>
        <p:txBody>
          <a:bodyPr/>
          <a:lstStyle>
            <a:lvl1pPr>
              <a:defRPr/>
            </a:lvl1pPr>
          </a:lstStyle>
          <a:p>
            <a:pPr>
              <a:defRPr/>
            </a:pPr>
            <a:fld id="{661BE842-6286-4F78-8005-32C6873025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8"/>
          <p:cNvSpPr>
            <a:spLocks noGrp="1" noChangeArrowheads="1"/>
          </p:cNvSpPr>
          <p:nvPr>
            <p:ph type="dt" sz="half" idx="10"/>
          </p:nvPr>
        </p:nvSpPr>
        <p:spPr/>
        <p:txBody>
          <a:bodyPr/>
          <a:lstStyle>
            <a:lvl1pPr>
              <a:defRPr/>
            </a:lvl1pPr>
          </a:lstStyle>
          <a:p>
            <a:pPr>
              <a:defRPr/>
            </a:pPr>
            <a:endParaRPr lang="en-US"/>
          </a:p>
        </p:txBody>
      </p:sp>
      <p:sp>
        <p:nvSpPr>
          <p:cNvPr id="6"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7" name="Rectangle 330"/>
          <p:cNvSpPr>
            <a:spLocks noGrp="1" noChangeArrowheads="1"/>
          </p:cNvSpPr>
          <p:nvPr>
            <p:ph type="sldNum" sz="quarter" idx="12"/>
          </p:nvPr>
        </p:nvSpPr>
        <p:spPr/>
        <p:txBody>
          <a:bodyPr/>
          <a:lstStyle>
            <a:lvl1pPr>
              <a:defRPr/>
            </a:lvl1pPr>
          </a:lstStyle>
          <a:p>
            <a:pPr>
              <a:defRPr/>
            </a:pPr>
            <a:fld id="{B95F8BA5-7C8C-40F9-9E8D-42BC26394F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8"/>
          <p:cNvSpPr>
            <a:spLocks noGrp="1" noChangeArrowheads="1"/>
          </p:cNvSpPr>
          <p:nvPr>
            <p:ph type="dt" sz="half" idx="10"/>
          </p:nvPr>
        </p:nvSpPr>
        <p:spPr/>
        <p:txBody>
          <a:bodyPr/>
          <a:lstStyle>
            <a:lvl1pPr>
              <a:defRPr/>
            </a:lvl1pPr>
          </a:lstStyle>
          <a:p>
            <a:pPr>
              <a:defRPr/>
            </a:pPr>
            <a:endParaRPr lang="en-US"/>
          </a:p>
        </p:txBody>
      </p:sp>
      <p:sp>
        <p:nvSpPr>
          <p:cNvPr id="8"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9" name="Rectangle 330"/>
          <p:cNvSpPr>
            <a:spLocks noGrp="1" noChangeArrowheads="1"/>
          </p:cNvSpPr>
          <p:nvPr>
            <p:ph type="sldNum" sz="quarter" idx="12"/>
          </p:nvPr>
        </p:nvSpPr>
        <p:spPr/>
        <p:txBody>
          <a:bodyPr/>
          <a:lstStyle>
            <a:lvl1pPr>
              <a:defRPr/>
            </a:lvl1pPr>
          </a:lstStyle>
          <a:p>
            <a:pPr>
              <a:defRPr/>
            </a:pPr>
            <a:fld id="{79D08E4E-DAE8-4A65-AE09-5245515D7B4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328"/>
          <p:cNvSpPr>
            <a:spLocks noGrp="1" noChangeArrowheads="1"/>
          </p:cNvSpPr>
          <p:nvPr>
            <p:ph type="dt" sz="half" idx="10"/>
          </p:nvPr>
        </p:nvSpPr>
        <p:spPr/>
        <p:txBody>
          <a:bodyPr/>
          <a:lstStyle>
            <a:lvl1pPr>
              <a:defRPr/>
            </a:lvl1pPr>
          </a:lstStyle>
          <a:p>
            <a:pPr>
              <a:defRPr/>
            </a:pPr>
            <a:endParaRPr lang="en-US"/>
          </a:p>
        </p:txBody>
      </p:sp>
      <p:sp>
        <p:nvSpPr>
          <p:cNvPr id="4"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5" name="Rectangle 330"/>
          <p:cNvSpPr>
            <a:spLocks noGrp="1" noChangeArrowheads="1"/>
          </p:cNvSpPr>
          <p:nvPr>
            <p:ph type="sldNum" sz="quarter" idx="12"/>
          </p:nvPr>
        </p:nvSpPr>
        <p:spPr/>
        <p:txBody>
          <a:bodyPr/>
          <a:lstStyle>
            <a:lvl1pPr>
              <a:defRPr/>
            </a:lvl1pPr>
          </a:lstStyle>
          <a:p>
            <a:pPr>
              <a:defRPr/>
            </a:pPr>
            <a:fld id="{666DCCEA-5769-4F8B-92FA-C99F47C6AF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28"/>
          <p:cNvSpPr>
            <a:spLocks noGrp="1" noChangeArrowheads="1"/>
          </p:cNvSpPr>
          <p:nvPr>
            <p:ph type="dt" sz="half" idx="10"/>
          </p:nvPr>
        </p:nvSpPr>
        <p:spPr/>
        <p:txBody>
          <a:bodyPr/>
          <a:lstStyle>
            <a:lvl1pPr>
              <a:defRPr/>
            </a:lvl1pPr>
          </a:lstStyle>
          <a:p>
            <a:pPr>
              <a:defRPr/>
            </a:pPr>
            <a:endParaRPr lang="en-US"/>
          </a:p>
        </p:txBody>
      </p:sp>
      <p:sp>
        <p:nvSpPr>
          <p:cNvPr id="3"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4" name="Rectangle 330"/>
          <p:cNvSpPr>
            <a:spLocks noGrp="1" noChangeArrowheads="1"/>
          </p:cNvSpPr>
          <p:nvPr>
            <p:ph type="sldNum" sz="quarter" idx="12"/>
          </p:nvPr>
        </p:nvSpPr>
        <p:spPr/>
        <p:txBody>
          <a:bodyPr/>
          <a:lstStyle>
            <a:lvl1pPr>
              <a:defRPr/>
            </a:lvl1pPr>
          </a:lstStyle>
          <a:p>
            <a:pPr>
              <a:defRPr/>
            </a:pPr>
            <a:fld id="{9F2A81FD-138D-4F71-92D2-058F88B136B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8"/>
          <p:cNvSpPr>
            <a:spLocks noGrp="1" noChangeArrowheads="1"/>
          </p:cNvSpPr>
          <p:nvPr>
            <p:ph type="dt" sz="half" idx="10"/>
          </p:nvPr>
        </p:nvSpPr>
        <p:spPr/>
        <p:txBody>
          <a:bodyPr/>
          <a:lstStyle>
            <a:lvl1pPr>
              <a:defRPr/>
            </a:lvl1pPr>
          </a:lstStyle>
          <a:p>
            <a:pPr>
              <a:defRPr/>
            </a:pPr>
            <a:endParaRPr lang="en-US"/>
          </a:p>
        </p:txBody>
      </p:sp>
      <p:sp>
        <p:nvSpPr>
          <p:cNvPr id="6"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7" name="Rectangle 330"/>
          <p:cNvSpPr>
            <a:spLocks noGrp="1" noChangeArrowheads="1"/>
          </p:cNvSpPr>
          <p:nvPr>
            <p:ph type="sldNum" sz="quarter" idx="12"/>
          </p:nvPr>
        </p:nvSpPr>
        <p:spPr/>
        <p:txBody>
          <a:bodyPr/>
          <a:lstStyle>
            <a:lvl1pPr>
              <a:defRPr/>
            </a:lvl1pPr>
          </a:lstStyle>
          <a:p>
            <a:pPr>
              <a:defRPr/>
            </a:pPr>
            <a:fld id="{FF521FA0-E4C8-4C49-AB32-F9CBF1264EE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8"/>
          <p:cNvSpPr>
            <a:spLocks noGrp="1" noChangeArrowheads="1"/>
          </p:cNvSpPr>
          <p:nvPr>
            <p:ph type="dt" sz="half" idx="10"/>
          </p:nvPr>
        </p:nvSpPr>
        <p:spPr/>
        <p:txBody>
          <a:bodyPr/>
          <a:lstStyle>
            <a:lvl1pPr>
              <a:defRPr/>
            </a:lvl1pPr>
          </a:lstStyle>
          <a:p>
            <a:pPr>
              <a:defRPr/>
            </a:pPr>
            <a:endParaRPr lang="en-US"/>
          </a:p>
        </p:txBody>
      </p:sp>
      <p:sp>
        <p:nvSpPr>
          <p:cNvPr id="6" name="Rectangle 329"/>
          <p:cNvSpPr>
            <a:spLocks noGrp="1" noChangeArrowheads="1"/>
          </p:cNvSpPr>
          <p:nvPr>
            <p:ph type="ftr" sz="quarter" idx="11"/>
          </p:nvPr>
        </p:nvSpPr>
        <p:spPr/>
        <p:txBody>
          <a:bodyPr/>
          <a:lstStyle>
            <a:lvl1pPr>
              <a:defRPr/>
            </a:lvl1pPr>
          </a:lstStyle>
          <a:p>
            <a:pPr>
              <a:defRPr/>
            </a:pPr>
            <a:r>
              <a:rPr lang="en-US"/>
              <a:t>NBRM NBRM NBRM Narodna banka na Republika Makedonija NBRM NBRM NBRM NBRM</a:t>
            </a:r>
          </a:p>
        </p:txBody>
      </p:sp>
      <p:sp>
        <p:nvSpPr>
          <p:cNvPr id="7" name="Rectangle 330"/>
          <p:cNvSpPr>
            <a:spLocks noGrp="1" noChangeArrowheads="1"/>
          </p:cNvSpPr>
          <p:nvPr>
            <p:ph type="sldNum" sz="quarter" idx="12"/>
          </p:nvPr>
        </p:nvSpPr>
        <p:spPr/>
        <p:txBody>
          <a:bodyPr/>
          <a:lstStyle>
            <a:lvl1pPr>
              <a:defRPr/>
            </a:lvl1pPr>
          </a:lstStyle>
          <a:p>
            <a:pPr>
              <a:defRPr/>
            </a:pPr>
            <a:fld id="{CEDDB09D-68FB-4C39-94EF-FE07EFB055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8F8F8"/>
        </a:solidFill>
        <a:effectLst/>
      </p:bgPr>
    </p:bg>
    <p:spTree>
      <p:nvGrpSpPr>
        <p:cNvPr id="1" name=""/>
        <p:cNvGrpSpPr/>
        <p:nvPr/>
      </p:nvGrpSpPr>
      <p:grpSpPr>
        <a:xfrm>
          <a:off x="0" y="0"/>
          <a:ext cx="0" cy="0"/>
          <a:chOff x="0" y="0"/>
          <a:chExt cx="0" cy="0"/>
        </a:xfrm>
      </p:grpSpPr>
      <p:pic>
        <p:nvPicPr>
          <p:cNvPr id="1026" name="Picture 331" descr="top-mk"/>
          <p:cNvPicPr>
            <a:picLocks noChangeAspect="1" noChangeArrowheads="1"/>
          </p:cNvPicPr>
          <p:nvPr/>
        </p:nvPicPr>
        <p:blipFill>
          <a:blip r:embed="rId13" cstate="print"/>
          <a:srcRect/>
          <a:stretch>
            <a:fillRect/>
          </a:stretch>
        </p:blipFill>
        <p:spPr bwMode="auto">
          <a:xfrm>
            <a:off x="0" y="0"/>
            <a:ext cx="9144000" cy="930275"/>
          </a:xfrm>
          <a:prstGeom prst="rect">
            <a:avLst/>
          </a:prstGeom>
          <a:noFill/>
          <a:ln w="9525">
            <a:noFill/>
            <a:miter lim="800000"/>
            <a:headEnd/>
            <a:tailEnd/>
          </a:ln>
        </p:spPr>
      </p:pic>
      <p:sp>
        <p:nvSpPr>
          <p:cNvPr id="6" name="Rectangle 332"/>
          <p:cNvSpPr>
            <a:spLocks noChangeArrowheads="1"/>
          </p:cNvSpPr>
          <p:nvPr/>
        </p:nvSpPr>
        <p:spPr bwMode="auto">
          <a:xfrm>
            <a:off x="0" y="6096000"/>
            <a:ext cx="9144000" cy="762000"/>
          </a:xfrm>
          <a:prstGeom prst="rect">
            <a:avLst/>
          </a:prstGeom>
          <a:solidFill>
            <a:srgbClr val="FFCC66"/>
          </a:solidFill>
          <a:ln w="9525">
            <a:noFill/>
            <a:miter lim="800000"/>
            <a:headEnd/>
            <a:tailEnd/>
          </a:ln>
          <a:effectLst/>
        </p:spPr>
        <p:txBody>
          <a:bodyPr wrap="none" anchor="ctr"/>
          <a:lstStyle/>
          <a:p>
            <a:pPr>
              <a:defRPr/>
            </a:pPr>
            <a:endParaRPr lang="en-US"/>
          </a:p>
        </p:txBody>
      </p:sp>
      <p:sp>
        <p:nvSpPr>
          <p:cNvPr id="7" name="Rectangle 328"/>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0" hangingPunct="0">
              <a:defRPr kumimoji="1" sz="1400"/>
            </a:lvl1pPr>
          </a:lstStyle>
          <a:p>
            <a:pPr>
              <a:defRPr/>
            </a:pPr>
            <a:endParaRPr lang="en-US"/>
          </a:p>
        </p:txBody>
      </p:sp>
      <p:sp>
        <p:nvSpPr>
          <p:cNvPr id="8" name="Rectangle 329"/>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kumimoji="1" sz="1400"/>
            </a:lvl1pPr>
          </a:lstStyle>
          <a:p>
            <a:pPr>
              <a:defRPr/>
            </a:pPr>
            <a:r>
              <a:rPr lang="en-US"/>
              <a:t>NBRM NBRM NBRM Narodna banka na Republika Makedonija NBRM NBRM NBRM NBRM</a:t>
            </a:r>
          </a:p>
        </p:txBody>
      </p:sp>
      <p:sp>
        <p:nvSpPr>
          <p:cNvPr id="9" name="Rectangle 330"/>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1" sz="1400"/>
            </a:lvl1pPr>
          </a:lstStyle>
          <a:p>
            <a:pPr>
              <a:defRPr/>
            </a:pPr>
            <a:fld id="{548C9F43-F1EE-493B-9AAF-D446D3479E0C}" type="slidenum">
              <a:rPr lang="en-US"/>
              <a:pPr>
                <a:defRPr/>
              </a:pPr>
              <a:t>‹#›</a:t>
            </a:fld>
            <a:endParaRPr lang="en-US"/>
          </a:p>
        </p:txBody>
      </p:sp>
      <p:sp>
        <p:nvSpPr>
          <p:cNvPr id="5" name="Rectangle 332"/>
          <p:cNvSpPr>
            <a:spLocks noChangeArrowheads="1"/>
          </p:cNvSpPr>
          <p:nvPr/>
        </p:nvSpPr>
        <p:spPr bwMode="auto">
          <a:xfrm>
            <a:off x="0" y="6096000"/>
            <a:ext cx="9144000" cy="762000"/>
          </a:xfrm>
          <a:prstGeom prst="rect">
            <a:avLst/>
          </a:prstGeom>
          <a:solidFill>
            <a:srgbClr val="FFCC66"/>
          </a:solidFill>
          <a:ln w="9525">
            <a:noFill/>
            <a:miter lim="800000"/>
            <a:headEnd/>
            <a:tailEnd/>
          </a:ln>
          <a:effectLst/>
        </p:spPr>
        <p:txBody>
          <a:bodyPr wrap="none" anchor="ctr"/>
          <a:lstStyle/>
          <a:p>
            <a:pPr>
              <a:defRPr/>
            </a:pPr>
            <a:endParaRPr lang="en-US"/>
          </a:p>
        </p:txBody>
      </p:sp>
    </p:spTree>
  </p:cSld>
  <p:clrMap bg1="dk1" tx1="lt1" bg2="dk2" tx2="lt2" accent1="accent1" accent2="accent2" accent3="accent3" accent4="accent4" accent5="accent5" accent6="accent6" hlink="hlink" folHlink="folHlink"/>
  <p:sldLayoutIdLst>
    <p:sldLayoutId id="2147487611" r:id="rId1"/>
    <p:sldLayoutId id="2147487612" r:id="rId2"/>
    <p:sldLayoutId id="2147487613" r:id="rId3"/>
    <p:sldLayoutId id="2147487614" r:id="rId4"/>
    <p:sldLayoutId id="2147487615" r:id="rId5"/>
    <p:sldLayoutId id="2147487616" r:id="rId6"/>
    <p:sldLayoutId id="2147487617" r:id="rId7"/>
    <p:sldLayoutId id="2147487618" r:id="rId8"/>
    <p:sldLayoutId id="2147487619" r:id="rId9"/>
    <p:sldLayoutId id="2147487620" r:id="rId10"/>
    <p:sldLayoutId id="2147487621" r:id="rId11"/>
  </p:sldLayoutIdLst>
  <p:timing>
    <p:tnLst>
      <p:par>
        <p:cTn id="1" dur="indefinite" restart="never" nodeType="tmRoot"/>
      </p:par>
    </p:tnLst>
  </p:timing>
  <p:hf hdr="0" ftr="0" dt="0"/>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pitchFamily="18" charset="0"/>
        </a:defRPr>
      </a:lvl2pPr>
      <a:lvl3pPr algn="ctr" rtl="0" eaLnBrk="0" fontAlgn="base" hangingPunct="0">
        <a:lnSpc>
          <a:spcPct val="85000"/>
        </a:lnSpc>
        <a:spcBef>
          <a:spcPct val="0"/>
        </a:spcBef>
        <a:spcAft>
          <a:spcPct val="0"/>
        </a:spcAft>
        <a:defRPr sz="4400">
          <a:solidFill>
            <a:schemeClr val="tx2"/>
          </a:solidFill>
          <a:latin typeface="Times New Roman" pitchFamily="18" charset="0"/>
        </a:defRPr>
      </a:lvl3pPr>
      <a:lvl4pPr algn="ctr" rtl="0" eaLnBrk="0" fontAlgn="base" hangingPunct="0">
        <a:lnSpc>
          <a:spcPct val="85000"/>
        </a:lnSpc>
        <a:spcBef>
          <a:spcPct val="0"/>
        </a:spcBef>
        <a:spcAft>
          <a:spcPct val="0"/>
        </a:spcAft>
        <a:defRPr sz="4400">
          <a:solidFill>
            <a:schemeClr val="tx2"/>
          </a:solidFill>
          <a:latin typeface="Times New Roman" pitchFamily="18" charset="0"/>
        </a:defRPr>
      </a:lvl4pPr>
      <a:lvl5pPr algn="ctr" rtl="0" eaLnBrk="0" fontAlgn="base" hangingPunct="0">
        <a:lnSpc>
          <a:spcPct val="85000"/>
        </a:lnSpc>
        <a:spcBef>
          <a:spcPct val="0"/>
        </a:spcBef>
        <a:spcAft>
          <a:spcPct val="0"/>
        </a:spcAft>
        <a:defRPr sz="4400">
          <a:solidFill>
            <a:schemeClr val="tx2"/>
          </a:solidFill>
          <a:latin typeface="Times New Roman" pitchFamily="18" charset="0"/>
        </a:defRPr>
      </a:lvl5pPr>
      <a:lvl6pPr marL="457200" algn="ctr" rtl="0" eaLnBrk="0" fontAlgn="base" hangingPunct="0">
        <a:lnSpc>
          <a:spcPct val="85000"/>
        </a:lnSpc>
        <a:spcBef>
          <a:spcPct val="0"/>
        </a:spcBef>
        <a:spcAft>
          <a:spcPct val="0"/>
        </a:spcAft>
        <a:defRPr sz="4400">
          <a:solidFill>
            <a:schemeClr val="tx2"/>
          </a:solidFill>
          <a:latin typeface="Times New Roman" pitchFamily="18" charset="0"/>
        </a:defRPr>
      </a:lvl6pPr>
      <a:lvl7pPr marL="914400" algn="ctr" rtl="0" eaLnBrk="0" fontAlgn="base" hangingPunct="0">
        <a:lnSpc>
          <a:spcPct val="85000"/>
        </a:lnSpc>
        <a:spcBef>
          <a:spcPct val="0"/>
        </a:spcBef>
        <a:spcAft>
          <a:spcPct val="0"/>
        </a:spcAft>
        <a:defRPr sz="4400">
          <a:solidFill>
            <a:schemeClr val="tx2"/>
          </a:solidFill>
          <a:latin typeface="Times New Roman" pitchFamily="18" charset="0"/>
        </a:defRPr>
      </a:lvl7pPr>
      <a:lvl8pPr marL="1371600" algn="ctr" rtl="0" eaLnBrk="0" fontAlgn="base" hangingPunct="0">
        <a:lnSpc>
          <a:spcPct val="85000"/>
        </a:lnSpc>
        <a:spcBef>
          <a:spcPct val="0"/>
        </a:spcBef>
        <a:spcAft>
          <a:spcPct val="0"/>
        </a:spcAft>
        <a:defRPr sz="4400">
          <a:solidFill>
            <a:schemeClr val="tx2"/>
          </a:solidFill>
          <a:latin typeface="Times New Roman" pitchFamily="18" charset="0"/>
        </a:defRPr>
      </a:lvl8pPr>
      <a:lvl9pPr marL="1828800" algn="ctr" rtl="0" eaLnBrk="0" fontAlgn="base" hangingPunct="0">
        <a:lnSpc>
          <a:spcPct val="85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8F8F8"/>
        </a:solidFill>
        <a:effectLst/>
      </p:bgPr>
    </p:bg>
    <p:spTree>
      <p:nvGrpSpPr>
        <p:cNvPr id="1" name=""/>
        <p:cNvGrpSpPr/>
        <p:nvPr/>
      </p:nvGrpSpPr>
      <p:grpSpPr>
        <a:xfrm>
          <a:off x="0" y="0"/>
          <a:ext cx="0" cy="0"/>
          <a:chOff x="0" y="0"/>
          <a:chExt cx="0" cy="0"/>
        </a:xfrm>
      </p:grpSpPr>
      <p:pic>
        <p:nvPicPr>
          <p:cNvPr id="2050" name="Picture 229" descr="top-mk"/>
          <p:cNvPicPr>
            <a:picLocks noChangeAspect="1" noChangeArrowheads="1"/>
          </p:cNvPicPr>
          <p:nvPr/>
        </p:nvPicPr>
        <p:blipFill>
          <a:blip r:embed="rId13" cstate="print"/>
          <a:srcRect/>
          <a:stretch>
            <a:fillRect/>
          </a:stretch>
        </p:blipFill>
        <p:spPr bwMode="auto">
          <a:xfrm>
            <a:off x="0" y="0"/>
            <a:ext cx="9144000" cy="930275"/>
          </a:xfrm>
          <a:prstGeom prst="rect">
            <a:avLst/>
          </a:prstGeom>
          <a:noFill/>
          <a:ln w="9525">
            <a:noFill/>
            <a:miter lim="800000"/>
            <a:headEnd/>
            <a:tailEnd/>
          </a:ln>
        </p:spPr>
      </p:pic>
      <p:sp>
        <p:nvSpPr>
          <p:cNvPr id="1254" name="Rectangle 230"/>
          <p:cNvSpPr>
            <a:spLocks noChangeArrowheads="1"/>
          </p:cNvSpPr>
          <p:nvPr/>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2052" name="Picture 231" descr="samo naslov 06"/>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7622" r:id="rId1"/>
    <p:sldLayoutId id="2147487623" r:id="rId2"/>
    <p:sldLayoutId id="2147487624" r:id="rId3"/>
    <p:sldLayoutId id="2147487625" r:id="rId4"/>
    <p:sldLayoutId id="2147487626" r:id="rId5"/>
    <p:sldLayoutId id="2147487627" r:id="rId6"/>
    <p:sldLayoutId id="2147487628" r:id="rId7"/>
    <p:sldLayoutId id="2147487629" r:id="rId8"/>
    <p:sldLayoutId id="2147487630" r:id="rId9"/>
    <p:sldLayoutId id="2147487631" r:id="rId10"/>
    <p:sldLayoutId id="2147487632" r:id="rId11"/>
  </p:sldLayoutIdLst>
  <p:timing>
    <p:tnLst>
      <p:par>
        <p:cTn id="1" dur="indefinite" restart="never" nodeType="tmRoot"/>
      </p:par>
    </p:tnLst>
  </p:timing>
  <p:hf hdr="0" ftr="0" dt="0"/>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pitchFamily="18" charset="0"/>
        </a:defRPr>
      </a:lvl2pPr>
      <a:lvl3pPr algn="ctr" rtl="0" eaLnBrk="0" fontAlgn="base" hangingPunct="0">
        <a:lnSpc>
          <a:spcPct val="85000"/>
        </a:lnSpc>
        <a:spcBef>
          <a:spcPct val="0"/>
        </a:spcBef>
        <a:spcAft>
          <a:spcPct val="0"/>
        </a:spcAft>
        <a:defRPr sz="4400">
          <a:solidFill>
            <a:schemeClr val="tx2"/>
          </a:solidFill>
          <a:latin typeface="Times New Roman" pitchFamily="18" charset="0"/>
        </a:defRPr>
      </a:lvl3pPr>
      <a:lvl4pPr algn="ctr" rtl="0" eaLnBrk="0" fontAlgn="base" hangingPunct="0">
        <a:lnSpc>
          <a:spcPct val="85000"/>
        </a:lnSpc>
        <a:spcBef>
          <a:spcPct val="0"/>
        </a:spcBef>
        <a:spcAft>
          <a:spcPct val="0"/>
        </a:spcAft>
        <a:defRPr sz="4400">
          <a:solidFill>
            <a:schemeClr val="tx2"/>
          </a:solidFill>
          <a:latin typeface="Times New Roman" pitchFamily="18" charset="0"/>
        </a:defRPr>
      </a:lvl4pPr>
      <a:lvl5pPr algn="ctr" rtl="0" eaLnBrk="0" fontAlgn="base" hangingPunct="0">
        <a:lnSpc>
          <a:spcPct val="85000"/>
        </a:lnSpc>
        <a:spcBef>
          <a:spcPct val="0"/>
        </a:spcBef>
        <a:spcAft>
          <a:spcPct val="0"/>
        </a:spcAft>
        <a:defRPr sz="4400">
          <a:solidFill>
            <a:schemeClr val="tx2"/>
          </a:solidFill>
          <a:latin typeface="Times New Roman" pitchFamily="18" charset="0"/>
        </a:defRPr>
      </a:lvl5pPr>
      <a:lvl6pPr marL="457200" algn="ctr" rtl="0" eaLnBrk="0" fontAlgn="base" hangingPunct="0">
        <a:lnSpc>
          <a:spcPct val="85000"/>
        </a:lnSpc>
        <a:spcBef>
          <a:spcPct val="0"/>
        </a:spcBef>
        <a:spcAft>
          <a:spcPct val="0"/>
        </a:spcAft>
        <a:defRPr sz="4400">
          <a:solidFill>
            <a:schemeClr val="tx2"/>
          </a:solidFill>
          <a:latin typeface="Times New Roman" pitchFamily="18" charset="0"/>
        </a:defRPr>
      </a:lvl6pPr>
      <a:lvl7pPr marL="914400" algn="ctr" rtl="0" eaLnBrk="0" fontAlgn="base" hangingPunct="0">
        <a:lnSpc>
          <a:spcPct val="85000"/>
        </a:lnSpc>
        <a:spcBef>
          <a:spcPct val="0"/>
        </a:spcBef>
        <a:spcAft>
          <a:spcPct val="0"/>
        </a:spcAft>
        <a:defRPr sz="4400">
          <a:solidFill>
            <a:schemeClr val="tx2"/>
          </a:solidFill>
          <a:latin typeface="Times New Roman" pitchFamily="18" charset="0"/>
        </a:defRPr>
      </a:lvl7pPr>
      <a:lvl8pPr marL="1371600" algn="ctr" rtl="0" eaLnBrk="0" fontAlgn="base" hangingPunct="0">
        <a:lnSpc>
          <a:spcPct val="85000"/>
        </a:lnSpc>
        <a:spcBef>
          <a:spcPct val="0"/>
        </a:spcBef>
        <a:spcAft>
          <a:spcPct val="0"/>
        </a:spcAft>
        <a:defRPr sz="4400">
          <a:solidFill>
            <a:schemeClr val="tx2"/>
          </a:solidFill>
          <a:latin typeface="Times New Roman" pitchFamily="18" charset="0"/>
        </a:defRPr>
      </a:lvl8pPr>
      <a:lvl9pPr marL="1828800" algn="ctr" rtl="0" eaLnBrk="0" fontAlgn="base" hangingPunct="0">
        <a:lnSpc>
          <a:spcPct val="85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4.jpeg"/><Relationship Id="rId7" Type="http://schemas.openxmlformats.org/officeDocument/2006/relationships/image" Target="../media/image17.emf"/><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9.emf"/><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2.emf"/><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23.emf"/></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jpeg"/><Relationship Id="rId7" Type="http://schemas.openxmlformats.org/officeDocument/2006/relationships/diagramQuickStyle" Target="../diagrams/quickStyle1.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24.emf"/><Relationship Id="rId4" Type="http://schemas.openxmlformats.org/officeDocument/2006/relationships/image" Target="../media/image2.jpeg"/><Relationship Id="rId9" Type="http://schemas.microsoft.com/office/2007/relationships/diagramDrawing" Target="../diagrams/drawing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8.emf"/><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0.emf"/><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2" name="Rectangle 4"/>
          <p:cNvSpPr>
            <a:spLocks noGrp="1" noChangeArrowheads="1"/>
          </p:cNvSpPr>
          <p:nvPr>
            <p:ph type="ctrTitle" idx="4294967295"/>
          </p:nvPr>
        </p:nvSpPr>
        <p:spPr bwMode="auto">
          <a:xfrm>
            <a:off x="457200" y="1752600"/>
            <a:ext cx="8153400" cy="2209800"/>
          </a:xfrm>
          <a:prstGeom prst="rect">
            <a:avLst/>
          </a:prstGeom>
          <a:ln>
            <a:miter lim="800000"/>
            <a:headEnd/>
            <a:tailEnd/>
          </a:ln>
        </p:spPr>
        <p:txBody>
          <a:bodyPr anchor="ctr"/>
          <a:lstStyle/>
          <a:p>
            <a:pPr eaLnBrk="1" hangingPunct="1">
              <a:defRPr/>
            </a:pPr>
            <a:r>
              <a:rPr lang="en-US" sz="36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t/>
            </a:r>
            <a:br>
              <a:rPr lang="en-US" sz="36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br>
            <a:r>
              <a:rPr lang="en-US" sz="36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t/>
            </a:r>
            <a:br>
              <a:rPr lang="en-US" sz="36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br>
            <a:r>
              <a:rPr lang="mk-MK" sz="3200" b="1" dirty="0" smtClean="0">
                <a:solidFill>
                  <a:schemeClr val="accent5">
                    <a:lumMod val="75000"/>
                  </a:schemeClr>
                </a:solidFill>
                <a:effectLst>
                  <a:outerShdw blurRad="38100" dist="38100" dir="2700000" algn="tl">
                    <a:srgbClr val="000000">
                      <a:alpha val="43137"/>
                    </a:srgbClr>
                  </a:outerShdw>
                </a:effectLst>
                <a:latin typeface="Tahoma" pitchFamily="34" charset="0"/>
                <a:cs typeface="Tahoma" pitchFamily="34" charset="0"/>
              </a:rPr>
              <a:t>Ревизија на макроекономските проекции за 2011 година</a:t>
            </a:r>
            <a:r>
              <a:rPr lang="en-US" sz="32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t/>
            </a:r>
            <a:br>
              <a:rPr lang="en-US" sz="3200" b="1" dirty="0" smtClean="0">
                <a:solidFill>
                  <a:schemeClr val="accent5">
                    <a:lumMod val="75000"/>
                  </a:schemeClr>
                </a:solidFill>
                <a:effectLst>
                  <a:outerShdw blurRad="38100" dist="38100" dir="2700000" algn="tl">
                    <a:srgbClr val="000000">
                      <a:alpha val="43137"/>
                    </a:srgbClr>
                  </a:outerShdw>
                </a:effectLst>
                <a:latin typeface="MAC C Times" pitchFamily="18" charset="0"/>
              </a:rPr>
            </a:br>
            <a:endParaRPr lang="en-US" sz="3200" b="1" dirty="0">
              <a:solidFill>
                <a:schemeClr val="accent5">
                  <a:lumMod val="75000"/>
                </a:schemeClr>
              </a:solidFill>
              <a:effectLst>
                <a:outerShdw blurRad="38100" dist="38100" dir="2700000" algn="tl">
                  <a:srgbClr val="000000">
                    <a:alpha val="43137"/>
                  </a:srgbClr>
                </a:outerShdw>
              </a:effectLst>
              <a:latin typeface="MAC C Times" pitchFamily="18" charset="0"/>
            </a:endParaRPr>
          </a:p>
        </p:txBody>
      </p:sp>
      <p:sp>
        <p:nvSpPr>
          <p:cNvPr id="83973" name="Rectangle 5"/>
          <p:cNvSpPr>
            <a:spLocks noGrp="1" noChangeArrowheads="1"/>
          </p:cNvSpPr>
          <p:nvPr>
            <p:ph type="subTitle" idx="4294967295"/>
          </p:nvPr>
        </p:nvSpPr>
        <p:spPr bwMode="auto">
          <a:xfrm>
            <a:off x="609600" y="4267200"/>
            <a:ext cx="7772400" cy="1066800"/>
          </a:xfrm>
          <a:prstGeom prst="rect">
            <a:avLst/>
          </a:prstGeom>
          <a:ln>
            <a:miter lim="800000"/>
            <a:headEnd/>
            <a:tailEnd/>
          </a:ln>
        </p:spPr>
        <p:txBody>
          <a:bodyPr/>
          <a:lstStyle/>
          <a:p>
            <a:pPr marL="0" indent="0" algn="ctr" eaLnBrk="1" hangingPunct="1">
              <a:buFont typeface="Wingdings" pitchFamily="2" charset="2"/>
              <a:buNone/>
              <a:defRPr/>
            </a:pPr>
            <a:r>
              <a:rPr lang="mk-MK" sz="1800" b="1" dirty="0" smtClean="0">
                <a:solidFill>
                  <a:schemeClr val="accent5">
                    <a:lumMod val="75000"/>
                  </a:schemeClr>
                </a:solidFill>
                <a:latin typeface="Tahoma" pitchFamily="34" charset="0"/>
                <a:ea typeface="Tahoma" pitchFamily="34" charset="0"/>
                <a:cs typeface="Tahoma" pitchFamily="34" charset="0"/>
              </a:rPr>
              <a:t>м-р Петар Гошев</a:t>
            </a:r>
          </a:p>
          <a:p>
            <a:pPr marL="0" indent="0" algn="ctr" eaLnBrk="1" hangingPunct="1">
              <a:buFont typeface="Wingdings" pitchFamily="2" charset="2"/>
              <a:buNone/>
              <a:defRPr/>
            </a:pPr>
            <a:r>
              <a:rPr lang="mk-MK" sz="1800" b="1" dirty="0" smtClean="0">
                <a:solidFill>
                  <a:schemeClr val="accent5">
                    <a:lumMod val="75000"/>
                  </a:schemeClr>
                </a:solidFill>
                <a:latin typeface="Tahoma" pitchFamily="34" charset="0"/>
                <a:ea typeface="Tahoma" pitchFamily="34" charset="0"/>
                <a:cs typeface="Tahoma" pitchFamily="34" charset="0"/>
              </a:rPr>
              <a:t>Гувернер</a:t>
            </a:r>
            <a:endParaRPr lang="nl-NL" sz="1800" b="1" dirty="0" smtClean="0">
              <a:solidFill>
                <a:schemeClr val="accent5">
                  <a:lumMod val="75000"/>
                </a:schemeClr>
              </a:solidFill>
              <a:latin typeface="Tahoma" pitchFamily="34" charset="0"/>
              <a:ea typeface="Tahoma" pitchFamily="34" charset="0"/>
              <a:cs typeface="Tahoma" pitchFamily="34" charset="0"/>
            </a:endParaRPr>
          </a:p>
        </p:txBody>
      </p:sp>
      <p:sp>
        <p:nvSpPr>
          <p:cNvPr id="14340" name="Rectangle 8"/>
          <p:cNvSpPr>
            <a:spLocks noChangeArrowheads="1"/>
          </p:cNvSpPr>
          <p:nvPr/>
        </p:nvSpPr>
        <p:spPr bwMode="auto">
          <a:xfrm>
            <a:off x="3505200" y="5562600"/>
            <a:ext cx="2105063" cy="307777"/>
          </a:xfrm>
          <a:prstGeom prst="rect">
            <a:avLst/>
          </a:prstGeom>
          <a:noFill/>
          <a:ln w="9525">
            <a:noFill/>
            <a:miter lim="800000"/>
            <a:headEnd/>
            <a:tailEnd/>
          </a:ln>
        </p:spPr>
        <p:txBody>
          <a:bodyPr wrap="none">
            <a:spAutoFit/>
          </a:bodyPr>
          <a:lstStyle/>
          <a:p>
            <a:pPr>
              <a:spcBef>
                <a:spcPct val="20000"/>
              </a:spcBef>
              <a:buClr>
                <a:schemeClr val="accent2"/>
              </a:buClr>
              <a:buFont typeface="Wingdings" pitchFamily="2" charset="2"/>
              <a:buNone/>
              <a:defRPr/>
            </a:pPr>
            <a:r>
              <a:rPr lang="mk-MK" sz="1400" b="1" dirty="0" smtClean="0">
                <a:solidFill>
                  <a:schemeClr val="accent5">
                    <a:lumMod val="75000"/>
                  </a:schemeClr>
                </a:solidFill>
                <a:latin typeface="Tahoma" pitchFamily="34" charset="0"/>
                <a:cs typeface="Tahoma" pitchFamily="34" charset="0"/>
              </a:rPr>
              <a:t>05. мај</a:t>
            </a:r>
            <a:r>
              <a:rPr lang="mk-MK" sz="1400" b="1" dirty="0">
                <a:solidFill>
                  <a:schemeClr val="accent5">
                    <a:lumMod val="75000"/>
                  </a:schemeClr>
                </a:solidFill>
                <a:latin typeface="Tahoma" pitchFamily="34" charset="0"/>
                <a:cs typeface="Tahoma" pitchFamily="34" charset="0"/>
              </a:rPr>
              <a:t>, 2011 година</a:t>
            </a:r>
            <a:endParaRPr lang="en-US" sz="1400" b="1" dirty="0">
              <a:solidFill>
                <a:schemeClr val="accent5">
                  <a:lumMod val="75000"/>
                </a:schemeClr>
              </a:solidFill>
              <a:latin typeface="Tahoma" pitchFamily="34" charset="0"/>
              <a:cs typeface="Tahoma" pitchFamily="34" charset="0"/>
            </a:endParaRPr>
          </a:p>
        </p:txBody>
      </p:sp>
      <p:pic>
        <p:nvPicPr>
          <p:cNvPr id="14341" name="Picture 6" descr="new-3.gif"/>
          <p:cNvPicPr>
            <a:picLocks noChangeAspect="1"/>
          </p:cNvPicPr>
          <p:nvPr/>
        </p:nvPicPr>
        <p:blipFill>
          <a:blip r:embed="rId3" cstate="print"/>
          <a:srcRect/>
          <a:stretch>
            <a:fillRect/>
          </a:stretch>
        </p:blipFill>
        <p:spPr bwMode="auto">
          <a:xfrm>
            <a:off x="0" y="0"/>
            <a:ext cx="9144000" cy="1303338"/>
          </a:xfrm>
          <a:prstGeom prst="rect">
            <a:avLst/>
          </a:prstGeom>
          <a:noFill/>
          <a:ln w="9525">
            <a:noFill/>
            <a:miter lim="800000"/>
            <a:headEnd/>
            <a:tailEnd/>
          </a:ln>
        </p:spPr>
      </p:pic>
      <p:sp>
        <p:nvSpPr>
          <p:cNvPr id="14342" name="Rectangle 230"/>
          <p:cNvSpPr>
            <a:spLocks noChangeArrowheads="1"/>
          </p:cNvSpPr>
          <p:nvPr/>
        </p:nvSpPr>
        <p:spPr bwMode="auto">
          <a:xfrm>
            <a:off x="0" y="6553200"/>
            <a:ext cx="9144000" cy="304800"/>
          </a:xfrm>
          <a:prstGeom prst="rect">
            <a:avLst/>
          </a:prstGeom>
          <a:solidFill>
            <a:srgbClr val="FFCC66"/>
          </a:solidFill>
          <a:ln w="9525">
            <a:noFill/>
            <a:miter lim="800000"/>
            <a:headEnd/>
            <a:tailEnd/>
          </a:ln>
        </p:spPr>
        <p:txBody>
          <a:bodyPr wrap="none" anchor="ctr"/>
          <a:lstStyle/>
          <a:p>
            <a:pPr algn="ctr"/>
            <a:endParaRPr lang="mk-MK"/>
          </a:p>
        </p:txBody>
      </p:sp>
      <p:pic>
        <p:nvPicPr>
          <p:cNvPr id="14343" name="Picture 231" descr="samo naslov 0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9F2A81FD-138D-4F71-92D2-058F88B136BB}"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sp>
        <p:nvSpPr>
          <p:cNvPr id="8" name="Title 7"/>
          <p:cNvSpPr txBox="1">
            <a:spLocks/>
          </p:cNvSpPr>
          <p:nvPr/>
        </p:nvSpPr>
        <p:spPr>
          <a:xfrm>
            <a:off x="1066800" y="152400"/>
            <a:ext cx="6934200" cy="609600"/>
          </a:xfrm>
          <a:prstGeom prst="rect">
            <a:avLst/>
          </a:prstGeom>
        </p:spPr>
        <p:txBody>
          <a:bodyPr>
            <a:normAutofit fontScale="67500" lnSpcReduction="20000"/>
          </a:bodyPr>
          <a:lstStyle/>
          <a:p>
            <a:pPr marL="0" marR="0" lvl="0" indent="0" algn="ctr" defTabSz="914400" rtl="0" eaLnBrk="1" fontAlgn="auto" latinLnBrk="0" hangingPunct="1">
              <a:lnSpc>
                <a:spcPct val="85000"/>
              </a:lnSpc>
              <a:spcBef>
                <a:spcPct val="0"/>
              </a:spcBef>
              <a:spcAft>
                <a:spcPts val="0"/>
              </a:spcAft>
              <a:buClrTx/>
              <a:buSzTx/>
              <a:buFontTx/>
              <a:buNone/>
              <a:tabLst/>
              <a:defRPr/>
            </a:pPr>
            <a:r>
              <a:rPr lang="mk-MK" sz="3200" b="1" kern="0" dirty="0" smtClean="0">
                <a:solidFill>
                  <a:schemeClr val="accent5">
                    <a:lumMod val="75000"/>
                  </a:schemeClr>
                </a:solidFill>
                <a:latin typeface="Tahoma" pitchFamily="34" charset="0"/>
                <a:ea typeface="Tahoma" pitchFamily="34" charset="0"/>
                <a:cs typeface="Tahoma" pitchFamily="34" charset="0"/>
              </a:rPr>
              <a:t>Компаративна анализа</a:t>
            </a:r>
            <a:r>
              <a:rPr kumimoji="0" lang="en-US" sz="3200" b="1" i="0" u="none" strike="noStrike" kern="0" cap="none" spc="0" normalizeH="0" baseline="0" noProof="0" dirty="0" smtClean="0">
                <a:ln>
                  <a:noFill/>
                </a:ln>
                <a:solidFill>
                  <a:schemeClr val="accent5">
                    <a:lumMod val="75000"/>
                  </a:schemeClr>
                </a:solidFill>
                <a:uLnTx/>
                <a:uFillTx/>
                <a:latin typeface="MAC C Times" pitchFamily="18" charset="0"/>
                <a:ea typeface="+mj-ea"/>
                <a:cs typeface="+mj-cs"/>
              </a:rPr>
              <a:t> </a:t>
            </a: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
            </a:r>
            <a:b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br>
            <a:endParaRPr kumimoji="0" lang="en-US"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85000"/>
              </a:lnSpc>
              <a:spcBef>
                <a:spcPct val="0"/>
              </a:spcBef>
              <a:spcAft>
                <a:spcPts val="0"/>
              </a:spcAft>
              <a:buClrTx/>
              <a:buSzTx/>
              <a:buFontTx/>
              <a:buNone/>
              <a:tabLst/>
              <a:defRPr/>
            </a:pP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-Тековна сметка на билансот на плаќања-</a:t>
            </a:r>
            <a:endParaRPr kumimoji="0" lang="en-US" sz="2400" b="1" i="0" u="none" strike="noStrike" kern="0" cap="none" spc="0" normalizeH="0" baseline="0" noProof="0" dirty="0" smtClean="0">
              <a:ln>
                <a:noFill/>
              </a:ln>
              <a:solidFill>
                <a:schemeClr val="accent5">
                  <a:lumMod val="75000"/>
                </a:schemeClr>
              </a:solidFill>
              <a:effectLst/>
              <a:uLnTx/>
              <a:uFillTx/>
              <a:latin typeface="MAC C Times" pitchFamily="18" charset="0"/>
              <a:ea typeface="+mj-ea"/>
              <a:cs typeface="+mj-cs"/>
            </a:endParaRPr>
          </a:p>
        </p:txBody>
      </p:sp>
      <p:sp>
        <p:nvSpPr>
          <p:cNvPr id="9" name="Title 7"/>
          <p:cNvSpPr txBox="1">
            <a:spLocks/>
          </p:cNvSpPr>
          <p:nvPr/>
        </p:nvSpPr>
        <p:spPr>
          <a:xfrm>
            <a:off x="228600" y="3429000"/>
            <a:ext cx="8763000" cy="533400"/>
          </a:xfrm>
          <a:prstGeom prst="rect">
            <a:avLst/>
          </a:prstGeom>
          <a:solidFill>
            <a:schemeClr val="bg1"/>
          </a:solidFill>
        </p:spPr>
        <p:txBody>
          <a:bodyPr>
            <a:noAutofit/>
          </a:bodyPr>
          <a:lstStyle/>
          <a:p>
            <a:pPr marL="0" marR="0" lvl="0" indent="0" defTabSz="914400" rtl="0" eaLnBrk="1" fontAlgn="auto" latinLnBrk="0" hangingPunct="1">
              <a:lnSpc>
                <a:spcPct val="85000"/>
              </a:lnSpc>
              <a:spcBef>
                <a:spcPct val="0"/>
              </a:spcBef>
              <a:spcAft>
                <a:spcPts val="0"/>
              </a:spcAft>
              <a:buClrTx/>
              <a:buSzTx/>
              <a:buFontTx/>
              <a:buNone/>
              <a:tabLst/>
              <a:defRPr/>
            </a:pPr>
            <a:r>
              <a:rPr kumimoji="0" lang="mk-MK" sz="1400" b="1" i="0" u="none" strike="noStrike" kern="0" cap="none" spc="0" normalizeH="0" baseline="0" noProof="0" dirty="0" smtClean="0">
                <a:ln>
                  <a:noFill/>
                </a:ln>
                <a:solidFill>
                  <a:srgbClr val="F8F8F8"/>
                </a:solidFill>
                <a:effectLst/>
                <a:uLnTx/>
                <a:uFillTx/>
                <a:latin typeface="Tahoma" pitchFamily="34" charset="0"/>
                <a:ea typeface="+mj-ea"/>
                <a:cs typeface="Tahoma" pitchFamily="34" charset="0"/>
              </a:rPr>
              <a:t>Поголем број од анализираните земји, вклучително и Македонија бележат намален</a:t>
            </a:r>
            <a:r>
              <a:rPr kumimoji="0" lang="mk-MK" sz="1400" b="1" i="0" u="none" strike="noStrike" kern="0" cap="none" spc="0" normalizeH="0" noProof="0" dirty="0" smtClean="0">
                <a:ln>
                  <a:noFill/>
                </a:ln>
                <a:solidFill>
                  <a:srgbClr val="F8F8F8"/>
                </a:solidFill>
                <a:effectLst/>
                <a:uLnTx/>
                <a:uFillTx/>
                <a:latin typeface="Tahoma" pitchFamily="34" charset="0"/>
                <a:ea typeface="+mj-ea"/>
                <a:cs typeface="Tahoma" pitchFamily="34" charset="0"/>
              </a:rPr>
              <a:t> дефицит на тековната сметка во 2010 година, при истовремен намален трговски дефицит.</a:t>
            </a:r>
            <a:endParaRPr kumimoji="0" lang="en-US" sz="1400" b="1" i="0" u="none" strike="noStrike" kern="0" cap="none" spc="0" normalizeH="0" baseline="0" noProof="0" dirty="0" smtClean="0">
              <a:ln>
                <a:noFill/>
              </a:ln>
              <a:solidFill>
                <a:srgbClr val="F8F8F8"/>
              </a:solidFill>
              <a:effectLst/>
              <a:uLnTx/>
              <a:uFillTx/>
              <a:latin typeface="MAC C Times" pitchFamily="18" charset="0"/>
              <a:ea typeface="+mj-ea"/>
              <a:cs typeface="+mj-cs"/>
            </a:endParaRPr>
          </a:p>
        </p:txBody>
      </p:sp>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5123" name="Picture 3"/>
          <p:cNvPicPr>
            <a:picLocks noChangeAspect="1" noChangeArrowheads="1"/>
          </p:cNvPicPr>
          <p:nvPr/>
        </p:nvPicPr>
        <p:blipFill>
          <a:blip r:embed="rId5" cstate="print"/>
          <a:srcRect/>
          <a:stretch>
            <a:fillRect/>
          </a:stretch>
        </p:blipFill>
        <p:spPr bwMode="auto">
          <a:xfrm>
            <a:off x="228600" y="838201"/>
            <a:ext cx="8658225" cy="25146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6" cstate="print"/>
          <a:srcRect/>
          <a:stretch>
            <a:fillRect/>
          </a:stretch>
        </p:blipFill>
        <p:spPr bwMode="auto">
          <a:xfrm>
            <a:off x="228600" y="4038601"/>
            <a:ext cx="8658225" cy="2514600"/>
          </a:xfrm>
          <a:prstGeom prst="rect">
            <a:avLst/>
          </a:prstGeom>
          <a:noFill/>
          <a:ln w="9525">
            <a:noFill/>
            <a:miter lim="800000"/>
            <a:headEnd/>
            <a:tailEnd/>
          </a:ln>
          <a:effectLst/>
        </p:spPr>
      </p:pic>
      <p:sp>
        <p:nvSpPr>
          <p:cNvPr id="10" name="Slide Number Placeholder 9"/>
          <p:cNvSpPr>
            <a:spLocks noGrp="1"/>
          </p:cNvSpPr>
          <p:nvPr>
            <p:ph type="sldNum" sz="quarter" idx="12"/>
          </p:nvPr>
        </p:nvSpPr>
        <p:spPr/>
        <p:txBody>
          <a:bodyPr/>
          <a:lstStyle/>
          <a:p>
            <a:pPr>
              <a:defRPr/>
            </a:pPr>
            <a:fld id="{9F2A81FD-138D-4F71-92D2-058F88B136B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p:cNvSpPr txBox="1">
            <a:spLocks/>
          </p:cNvSpPr>
          <p:nvPr/>
        </p:nvSpPr>
        <p:spPr>
          <a:xfrm>
            <a:off x="1066800" y="152400"/>
            <a:ext cx="6934200" cy="762000"/>
          </a:xfrm>
          <a:prstGeom prst="rect">
            <a:avLst/>
          </a:prstGeom>
        </p:spPr>
        <p:txBody>
          <a:bodyPr>
            <a:normAutofit fontScale="82500" lnSpcReduction="20000"/>
          </a:bodyPr>
          <a:lstStyle/>
          <a:p>
            <a:pPr marL="0" marR="0" lvl="0" indent="0" algn="ctr" defTabSz="914400" rtl="0" eaLnBrk="1" fontAlgn="auto" latinLnBrk="0" hangingPunct="1">
              <a:lnSpc>
                <a:spcPct val="85000"/>
              </a:lnSpc>
              <a:spcBef>
                <a:spcPct val="0"/>
              </a:spcBef>
              <a:spcAft>
                <a:spcPts val="0"/>
              </a:spcAft>
              <a:buClrTx/>
              <a:buSzTx/>
              <a:buFontTx/>
              <a:buNone/>
              <a:tabLst/>
              <a:defRPr/>
            </a:pPr>
            <a:r>
              <a:rPr lang="mk-MK" sz="3200" b="1" kern="0" dirty="0" smtClean="0">
                <a:solidFill>
                  <a:schemeClr val="accent5">
                    <a:lumMod val="75000"/>
                  </a:schemeClr>
                </a:solidFill>
                <a:latin typeface="Tahoma" pitchFamily="34" charset="0"/>
                <a:ea typeface="Tahoma" pitchFamily="34" charset="0"/>
                <a:cs typeface="Tahoma" pitchFamily="34" charset="0"/>
              </a:rPr>
              <a:t>Компаративна анализа</a:t>
            </a:r>
            <a:r>
              <a:rPr kumimoji="0" lang="en-US" sz="3200" b="1" i="0" u="none" strike="noStrike" kern="0" cap="none" spc="0" normalizeH="0" baseline="0" noProof="0" dirty="0" smtClean="0">
                <a:ln>
                  <a:noFill/>
                </a:ln>
                <a:solidFill>
                  <a:schemeClr val="accent5">
                    <a:lumMod val="75000"/>
                  </a:schemeClr>
                </a:solidFill>
                <a:uLnTx/>
                <a:uFillTx/>
                <a:latin typeface="MAC C Times" pitchFamily="18" charset="0"/>
                <a:ea typeface="+mj-ea"/>
                <a:cs typeface="+mj-cs"/>
              </a:rPr>
              <a:t> </a:t>
            </a: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
            </a:r>
            <a:b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br>
            <a:endParaRPr kumimoji="0" lang="en-US"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85000"/>
              </a:lnSpc>
              <a:spcBef>
                <a:spcPct val="0"/>
              </a:spcBef>
              <a:spcAft>
                <a:spcPts val="0"/>
              </a:spcAft>
              <a:buClrTx/>
              <a:buSzTx/>
              <a:buFontTx/>
              <a:buNone/>
              <a:tabLst/>
              <a:defRPr/>
            </a:pP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-Тековна сметка на билансот на плаќања (2)-</a:t>
            </a:r>
            <a:endParaRPr kumimoji="0" lang="en-US" sz="2400" b="1" i="0" u="none" strike="noStrike" kern="0" cap="none" spc="0" normalizeH="0" baseline="0" noProof="0" dirty="0" smtClean="0">
              <a:ln>
                <a:noFill/>
              </a:ln>
              <a:solidFill>
                <a:schemeClr val="accent5">
                  <a:lumMod val="75000"/>
                </a:schemeClr>
              </a:solidFill>
              <a:effectLst/>
              <a:uLnTx/>
              <a:uFillTx/>
              <a:latin typeface="MAC C Times" pitchFamily="18" charset="0"/>
              <a:ea typeface="+mj-ea"/>
              <a:cs typeface="+mj-cs"/>
            </a:endParaRPr>
          </a:p>
        </p:txBody>
      </p:sp>
      <p:pic>
        <p:nvPicPr>
          <p:cNvPr id="4" name="Picture 9" descr="Bitmap Zatemneto 2 Logo in Pano CMYK- C100 M80 Y0 K0 29-04-2009 verz GOLD logo Font Convert to Curves.jpg"/>
          <p:cNvPicPr>
            <a:picLocks noChangeAspect="1"/>
          </p:cNvPicPr>
          <p:nvPr/>
        </p:nvPicPr>
        <p:blipFill>
          <a:blip r:embed="rId2" cstate="print"/>
          <a:srcRect/>
          <a:stretch>
            <a:fillRect/>
          </a:stretch>
        </p:blipFill>
        <p:spPr bwMode="auto">
          <a:xfrm>
            <a:off x="0" y="0"/>
            <a:ext cx="614363" cy="685800"/>
          </a:xfrm>
          <a:prstGeom prst="rect">
            <a:avLst/>
          </a:prstGeom>
          <a:noFill/>
          <a:ln w="9525">
            <a:noFill/>
            <a:miter lim="800000"/>
            <a:headEnd/>
            <a:tailEnd/>
          </a:ln>
        </p:spPr>
      </p:pic>
      <p:sp>
        <p:nvSpPr>
          <p:cNvPr id="6" name="Title 7"/>
          <p:cNvSpPr txBox="1">
            <a:spLocks/>
          </p:cNvSpPr>
          <p:nvPr/>
        </p:nvSpPr>
        <p:spPr>
          <a:xfrm>
            <a:off x="228600" y="5029200"/>
            <a:ext cx="8610600" cy="914400"/>
          </a:xfrm>
          <a:prstGeom prst="rect">
            <a:avLst/>
          </a:prstGeom>
          <a:solidFill>
            <a:schemeClr val="bg1"/>
          </a:solidFill>
        </p:spPr>
        <p:txBody>
          <a:bodyPr>
            <a:noAutofit/>
          </a:bodyPr>
          <a:lstStyle/>
          <a:p>
            <a:pPr marL="0" marR="0" lvl="0" indent="0" defTabSz="914400" rtl="0" eaLnBrk="1" fontAlgn="auto" latinLnBrk="0" hangingPunct="1">
              <a:lnSpc>
                <a:spcPct val="85000"/>
              </a:lnSpc>
              <a:spcBef>
                <a:spcPct val="0"/>
              </a:spcBef>
              <a:spcAft>
                <a:spcPts val="0"/>
              </a:spcAft>
              <a:buClrTx/>
              <a:buSzTx/>
              <a:buFontTx/>
              <a:buNone/>
              <a:tabLst/>
              <a:defRPr/>
            </a:pPr>
            <a:r>
              <a:rPr lang="mk-MK" sz="1800" b="1" kern="0" dirty="0" smtClean="0">
                <a:solidFill>
                  <a:srgbClr val="F8F8F8"/>
                </a:solidFill>
                <a:latin typeface="Tahoma" pitchFamily="34" charset="0"/>
                <a:ea typeface="+mj-ea"/>
                <a:cs typeface="Tahoma" pitchFamily="34" charset="0"/>
              </a:rPr>
              <a:t>Воедно, растот на тековните трансфери во Република Македонија во 2010 година беше најинтензивен  споредено со другите анализирани земји.  </a:t>
            </a:r>
            <a:endParaRPr kumimoji="0" lang="en-US" sz="1800" b="1" i="0" u="none" strike="noStrike" kern="0" cap="none" spc="0" normalizeH="0" baseline="0" noProof="0" dirty="0" smtClean="0">
              <a:ln>
                <a:noFill/>
              </a:ln>
              <a:solidFill>
                <a:srgbClr val="F8F8F8"/>
              </a:solidFill>
              <a:effectLst/>
              <a:uLnTx/>
              <a:uFillTx/>
              <a:latin typeface="MAC C Times" pitchFamily="18" charset="0"/>
              <a:ea typeface="+mj-ea"/>
              <a:cs typeface="+mj-cs"/>
            </a:endParaRPr>
          </a:p>
        </p:txBody>
      </p:sp>
      <p:pic>
        <p:nvPicPr>
          <p:cNvPr id="7" name="Picture 231" descr="samo naslov 06"/>
          <p:cNvPicPr>
            <a:picLocks noChangeAspect="1" noChangeArrowheads="1"/>
          </p:cNvPicPr>
          <p:nvPr/>
        </p:nvPicPr>
        <p:blipFill>
          <a:blip r:embed="rId3"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6146" name="Picture 2"/>
          <p:cNvPicPr>
            <a:picLocks noChangeAspect="1" noChangeArrowheads="1"/>
          </p:cNvPicPr>
          <p:nvPr/>
        </p:nvPicPr>
        <p:blipFill>
          <a:blip r:embed="rId4" cstate="print"/>
          <a:srcRect/>
          <a:stretch>
            <a:fillRect/>
          </a:stretch>
        </p:blipFill>
        <p:spPr bwMode="auto">
          <a:xfrm>
            <a:off x="228600" y="1371600"/>
            <a:ext cx="8658225" cy="28860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pPr>
              <a:defRPr/>
            </a:pPr>
            <a:fld id="{9F2A81FD-138D-4F71-92D2-058F88B136B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762000" y="152400"/>
            <a:ext cx="8077200" cy="457200"/>
          </a:xfrm>
          <a:prstGeom prst="rect">
            <a:avLst/>
          </a:prstGeom>
          <a:ln>
            <a:miter lim="800000"/>
            <a:headEnd/>
            <a:tailEnd/>
          </a:ln>
        </p:spPr>
        <p:txBody>
          <a:bodyPr/>
          <a:lstStyle/>
          <a:p>
            <a:pPr eaLnBrk="1" hangingPunct="1">
              <a:defRPr/>
            </a:pPr>
            <a:r>
              <a:rPr lang="mk-MK" sz="2000" b="1" dirty="0" smtClean="0">
                <a:solidFill>
                  <a:schemeClr val="accent5">
                    <a:lumMod val="75000"/>
                  </a:schemeClr>
                </a:solidFill>
                <a:effectLst>
                  <a:outerShdw blurRad="38100" dist="38100" dir="2700000" algn="tl">
                    <a:srgbClr val="000000">
                      <a:alpha val="43137"/>
                    </a:srgbClr>
                  </a:outerShdw>
                </a:effectLst>
                <a:latin typeface="Tahoma" pitchFamily="34" charset="0"/>
                <a:cs typeface="Tahoma" pitchFamily="34" charset="0"/>
              </a:rPr>
              <a:t>МОНЕТАРНИ И КРЕДИТНИ АГРЕГАТИ </a:t>
            </a:r>
            <a:r>
              <a:rPr lang="en-US" sz="2000" b="1" dirty="0">
                <a:solidFill>
                  <a:schemeClr val="accent5">
                    <a:lumMod val="75000"/>
                  </a:schemeClr>
                </a:solidFill>
                <a:effectLst>
                  <a:outerShdw blurRad="38100" dist="38100" dir="2700000" algn="tl">
                    <a:srgbClr val="000000">
                      <a:alpha val="43137"/>
                    </a:srgbClr>
                  </a:outerShdw>
                </a:effectLst>
                <a:latin typeface="Tahoma" pitchFamily="34" charset="0"/>
                <a:cs typeface="Tahoma" pitchFamily="34" charset="0"/>
              </a:rPr>
              <a:t/>
            </a:r>
            <a:br>
              <a:rPr lang="en-US" sz="2000" b="1" dirty="0">
                <a:solidFill>
                  <a:schemeClr val="accent5">
                    <a:lumMod val="75000"/>
                  </a:schemeClr>
                </a:solidFill>
                <a:effectLst>
                  <a:outerShdw blurRad="38100" dist="38100" dir="2700000" algn="tl">
                    <a:srgbClr val="000000">
                      <a:alpha val="43137"/>
                    </a:srgbClr>
                  </a:outerShdw>
                </a:effectLst>
                <a:latin typeface="Tahoma" pitchFamily="34" charset="0"/>
                <a:cs typeface="Tahoma" pitchFamily="34" charset="0"/>
              </a:rPr>
            </a:br>
            <a:endParaRPr lang="en-US" sz="2000" b="1" dirty="0">
              <a:solidFill>
                <a:schemeClr val="accent5">
                  <a:lumMod val="75000"/>
                </a:schemeClr>
              </a:solidFill>
              <a:effectLst>
                <a:outerShdw blurRad="38100" dist="38100" dir="2700000" algn="tl">
                  <a:srgbClr val="000000">
                    <a:alpha val="43137"/>
                  </a:srgbClr>
                </a:outerShdw>
              </a:effectLst>
              <a:latin typeface="Tahoma" pitchFamily="34" charset="0"/>
              <a:cs typeface="Tahoma" pitchFamily="34" charset="0"/>
            </a:endParaRPr>
          </a:p>
        </p:txBody>
      </p:sp>
      <p:sp>
        <p:nvSpPr>
          <p:cNvPr id="21507" name="Rectangle 2"/>
          <p:cNvSpPr>
            <a:spLocks noChangeArrowheads="1"/>
          </p:cNvSpPr>
          <p:nvPr/>
        </p:nvSpPr>
        <p:spPr bwMode="auto">
          <a:xfrm>
            <a:off x="228600" y="2057400"/>
            <a:ext cx="8077200" cy="914400"/>
          </a:xfrm>
          <a:prstGeom prst="rect">
            <a:avLst/>
          </a:prstGeom>
          <a:noFill/>
          <a:ln w="9525">
            <a:noFill/>
            <a:miter lim="800000"/>
            <a:headEnd/>
            <a:tailEnd/>
          </a:ln>
        </p:spPr>
        <p:txBody>
          <a:bodyPr/>
          <a:lstStyle/>
          <a:p>
            <a:pPr algn="ctr">
              <a:lnSpc>
                <a:spcPct val="85000"/>
              </a:lnSpc>
            </a:pPr>
            <a:endParaRPr lang="mk-MK" sz="1600" b="1" i="1">
              <a:solidFill>
                <a:srgbClr val="FF0000"/>
              </a:solidFill>
              <a:latin typeface="MAC C Times" pitchFamily="18" charset="0"/>
            </a:endParaRPr>
          </a:p>
        </p:txBody>
      </p:sp>
      <p:sp>
        <p:nvSpPr>
          <p:cNvPr id="21508" name="Rectangle 2"/>
          <p:cNvSpPr>
            <a:spLocks noChangeArrowheads="1"/>
          </p:cNvSpPr>
          <p:nvPr/>
        </p:nvSpPr>
        <p:spPr bwMode="auto">
          <a:xfrm>
            <a:off x="0" y="533400"/>
            <a:ext cx="8991600" cy="1447800"/>
          </a:xfrm>
          <a:prstGeom prst="rect">
            <a:avLst/>
          </a:prstGeom>
          <a:noFill/>
          <a:ln w="9525">
            <a:noFill/>
            <a:miter lim="800000"/>
            <a:headEnd/>
            <a:tailEnd/>
          </a:ln>
        </p:spPr>
        <p:txBody>
          <a:bodyPr/>
          <a:lstStyle/>
          <a:p>
            <a:pPr algn="just">
              <a:lnSpc>
                <a:spcPct val="85000"/>
              </a:lnSpc>
              <a:buFont typeface="Wingdings" pitchFamily="2" charset="2"/>
              <a:buChar char="Ø"/>
            </a:pPr>
            <a:endParaRPr lang="en-US" sz="1400" dirty="0">
              <a:solidFill>
                <a:srgbClr val="0033CC"/>
              </a:solidFill>
              <a:latin typeface="Tahoma" pitchFamily="34" charset="0"/>
              <a:cs typeface="Tahoma" pitchFamily="34" charset="0"/>
            </a:endParaRPr>
          </a:p>
          <a:p>
            <a:pPr algn="just">
              <a:lnSpc>
                <a:spcPct val="85000"/>
              </a:lnSpc>
              <a:buFont typeface="Wingdings" pitchFamily="2" charset="2"/>
              <a:buChar char="q"/>
            </a:pPr>
            <a:r>
              <a:rPr lang="mk-MK" sz="1400" dirty="0">
                <a:solidFill>
                  <a:srgbClr val="0033CC"/>
                </a:solidFill>
                <a:latin typeface="Tahoma" pitchFamily="34" charset="0"/>
                <a:cs typeface="Tahoma" pitchFamily="34" charset="0"/>
              </a:rPr>
              <a:t> Остварениот годишен раст на </a:t>
            </a:r>
            <a:r>
              <a:rPr lang="mk-MK" sz="1400" b="1" i="1" dirty="0">
                <a:solidFill>
                  <a:srgbClr val="0033CC"/>
                </a:solidFill>
                <a:latin typeface="Tahoma" pitchFamily="34" charset="0"/>
                <a:cs typeface="Tahoma" pitchFamily="34" charset="0"/>
              </a:rPr>
              <a:t>паричната маса </a:t>
            </a:r>
            <a:r>
              <a:rPr lang="mk-MK" sz="1400" dirty="0">
                <a:solidFill>
                  <a:srgbClr val="0033CC"/>
                </a:solidFill>
                <a:latin typeface="Tahoma" pitchFamily="34" charset="0"/>
                <a:cs typeface="Tahoma" pitchFamily="34" charset="0"/>
              </a:rPr>
              <a:t>во</a:t>
            </a:r>
            <a:r>
              <a:rPr lang="mk-MK" sz="1400" b="1" i="1" dirty="0">
                <a:solidFill>
                  <a:srgbClr val="0033CC"/>
                </a:solidFill>
                <a:latin typeface="Tahoma" pitchFamily="34" charset="0"/>
                <a:cs typeface="Tahoma" pitchFamily="34" charset="0"/>
              </a:rPr>
              <a:t> </a:t>
            </a:r>
            <a:r>
              <a:rPr lang="mk-MK" sz="1400" dirty="0">
                <a:solidFill>
                  <a:srgbClr val="0033CC"/>
                </a:solidFill>
                <a:latin typeface="Tahoma" pitchFamily="34" charset="0"/>
                <a:cs typeface="Tahoma" pitchFamily="34" charset="0"/>
              </a:rPr>
              <a:t>Кв.1 2011 година од 11,4% е </a:t>
            </a:r>
            <a:r>
              <a:rPr lang="mk-MK" sz="1400" dirty="0" smtClean="0">
                <a:solidFill>
                  <a:srgbClr val="0033CC"/>
                </a:solidFill>
                <a:latin typeface="Tahoma" pitchFamily="34" charset="0"/>
                <a:cs typeface="Tahoma" pitchFamily="34" charset="0"/>
              </a:rPr>
              <a:t>малку помал </a:t>
            </a:r>
            <a:r>
              <a:rPr lang="mk-MK" sz="1400" dirty="0">
                <a:solidFill>
                  <a:srgbClr val="0033CC"/>
                </a:solidFill>
                <a:latin typeface="Tahoma" pitchFamily="34" charset="0"/>
                <a:cs typeface="Tahoma" pitchFamily="34" charset="0"/>
              </a:rPr>
              <a:t>во однос на јануарската проекција (12,8%), при:</a:t>
            </a:r>
          </a:p>
          <a:p>
            <a:pPr lvl="1" algn="just">
              <a:lnSpc>
                <a:spcPct val="85000"/>
              </a:lnSpc>
              <a:buFont typeface="Wingdings" pitchFamily="2" charset="2"/>
              <a:buChar char="Ø"/>
            </a:pPr>
            <a:r>
              <a:rPr lang="mk-MK" sz="1400" dirty="0" smtClean="0">
                <a:solidFill>
                  <a:srgbClr val="0033CC"/>
                </a:solidFill>
                <a:latin typeface="Tahoma" pitchFamily="34" charset="0"/>
                <a:cs typeface="Tahoma" pitchFamily="34" charset="0"/>
              </a:rPr>
              <a:t> </a:t>
            </a:r>
            <a:r>
              <a:rPr lang="mk-MK" sz="1400" dirty="0">
                <a:solidFill>
                  <a:srgbClr val="0033CC"/>
                </a:solidFill>
                <a:latin typeface="Tahoma" pitchFamily="34" charset="0"/>
                <a:cs typeface="Tahoma" pitchFamily="34" charset="0"/>
              </a:rPr>
              <a:t>понизок раст на денарските депозити од 15,6% од очекуваниот (18,4%) и</a:t>
            </a:r>
          </a:p>
          <a:p>
            <a:pPr algn="just">
              <a:lnSpc>
                <a:spcPct val="85000"/>
              </a:lnSpc>
              <a:buFont typeface="Wingdings" pitchFamily="2" charset="2"/>
              <a:buChar char="Ø"/>
            </a:pPr>
            <a:endParaRPr lang="mk-MK" sz="200" dirty="0">
              <a:solidFill>
                <a:srgbClr val="0033CC"/>
              </a:solidFill>
              <a:latin typeface="Tahoma" pitchFamily="34" charset="0"/>
              <a:cs typeface="Tahoma" pitchFamily="34" charset="0"/>
            </a:endParaRPr>
          </a:p>
          <a:p>
            <a:pPr lvl="1" algn="just">
              <a:lnSpc>
                <a:spcPct val="85000"/>
              </a:lnSpc>
              <a:buFont typeface="Wingdings" pitchFamily="2" charset="2"/>
              <a:buChar char="Ø"/>
            </a:pPr>
            <a:r>
              <a:rPr lang="mk-MK" sz="1400" dirty="0">
                <a:solidFill>
                  <a:srgbClr val="0033CC"/>
                </a:solidFill>
                <a:latin typeface="Tahoma" pitchFamily="34" charset="0"/>
                <a:cs typeface="Tahoma" pitchFamily="34" charset="0"/>
              </a:rPr>
              <a:t> годишен раст на девизните депозити од 8,1%, што е во рамки на очекувањата. </a:t>
            </a:r>
          </a:p>
          <a:p>
            <a:pPr algn="just">
              <a:lnSpc>
                <a:spcPct val="85000"/>
              </a:lnSpc>
              <a:buFont typeface="Wingdings" pitchFamily="2" charset="2"/>
              <a:buChar char="q"/>
            </a:pPr>
            <a:r>
              <a:rPr lang="mk-MK" sz="1400" dirty="0" smtClean="0">
                <a:solidFill>
                  <a:srgbClr val="0033CC"/>
                </a:solidFill>
                <a:latin typeface="Tahoma" pitchFamily="34" charset="0"/>
                <a:cs typeface="Tahoma" pitchFamily="34" charset="0"/>
              </a:rPr>
              <a:t> </a:t>
            </a:r>
            <a:r>
              <a:rPr lang="mk-MK" sz="1400" b="1" i="1" dirty="0">
                <a:solidFill>
                  <a:srgbClr val="0033CC"/>
                </a:solidFill>
                <a:latin typeface="Tahoma" pitchFamily="34" charset="0"/>
                <a:cs typeface="Tahoma" pitchFamily="34" charset="0"/>
              </a:rPr>
              <a:t>Кредитниот раст </a:t>
            </a:r>
            <a:r>
              <a:rPr lang="mk-MK" sz="1400" dirty="0">
                <a:solidFill>
                  <a:srgbClr val="0033CC"/>
                </a:solidFill>
                <a:latin typeface="Tahoma" pitchFamily="34" charset="0"/>
                <a:cs typeface="Tahoma" pitchFamily="34" charset="0"/>
              </a:rPr>
              <a:t>во Кв.1 2011 година од 8% е незначително под јануарската проекција  </a:t>
            </a:r>
            <a:r>
              <a:rPr lang="mk-MK" sz="1400" dirty="0" smtClean="0">
                <a:solidFill>
                  <a:srgbClr val="0033CC"/>
                </a:solidFill>
                <a:latin typeface="Tahoma" pitchFamily="34" charset="0"/>
                <a:cs typeface="Tahoma" pitchFamily="34" charset="0"/>
              </a:rPr>
              <a:t>(</a:t>
            </a:r>
            <a:r>
              <a:rPr lang="mk-MK" sz="1400" dirty="0">
                <a:solidFill>
                  <a:srgbClr val="0033CC"/>
                </a:solidFill>
                <a:latin typeface="Tahoma" pitchFamily="34" charset="0"/>
                <a:cs typeface="Tahoma" pitchFamily="34" charset="0"/>
              </a:rPr>
              <a:t>8,4</a:t>
            </a:r>
            <a:r>
              <a:rPr lang="mk-MK" sz="1400" dirty="0" smtClean="0">
                <a:solidFill>
                  <a:srgbClr val="0033CC"/>
                </a:solidFill>
                <a:latin typeface="Tahoma" pitchFamily="34" charset="0"/>
                <a:cs typeface="Tahoma" pitchFamily="34" charset="0"/>
              </a:rPr>
              <a:t>%).</a:t>
            </a:r>
            <a:endParaRPr lang="mk-MK" sz="1400" dirty="0">
              <a:solidFill>
                <a:srgbClr val="0033CC"/>
              </a:solidFill>
              <a:latin typeface="Tahoma" pitchFamily="34" charset="0"/>
              <a:cs typeface="Tahoma" pitchFamily="34" charset="0"/>
            </a:endParaRPr>
          </a:p>
          <a:p>
            <a:pPr>
              <a:lnSpc>
                <a:spcPct val="85000"/>
              </a:lnSpc>
            </a:pPr>
            <a:r>
              <a:rPr lang="en-US" sz="1400" dirty="0">
                <a:solidFill>
                  <a:srgbClr val="0033CC"/>
                </a:solidFill>
                <a:latin typeface="Tahoma" pitchFamily="34" charset="0"/>
                <a:cs typeface="Tahoma" pitchFamily="34" charset="0"/>
              </a:rPr>
              <a:t/>
            </a:r>
            <a:br>
              <a:rPr lang="en-US" sz="1400" dirty="0">
                <a:solidFill>
                  <a:srgbClr val="0033CC"/>
                </a:solidFill>
                <a:latin typeface="Tahoma" pitchFamily="34" charset="0"/>
                <a:cs typeface="Tahoma" pitchFamily="34" charset="0"/>
              </a:rPr>
            </a:br>
            <a:r>
              <a:rPr lang="en-US" sz="1400" dirty="0">
                <a:solidFill>
                  <a:srgbClr val="0033CC"/>
                </a:solidFill>
                <a:latin typeface="Tahoma" pitchFamily="34" charset="0"/>
                <a:cs typeface="Tahoma" pitchFamily="34" charset="0"/>
              </a:rPr>
              <a:t/>
            </a:r>
            <a:br>
              <a:rPr lang="en-US" sz="1400" dirty="0">
                <a:solidFill>
                  <a:srgbClr val="0033CC"/>
                </a:solidFill>
                <a:latin typeface="Tahoma" pitchFamily="34" charset="0"/>
                <a:cs typeface="Tahoma" pitchFamily="34" charset="0"/>
              </a:rPr>
            </a:br>
            <a:endParaRPr lang="en-US" sz="1400" dirty="0">
              <a:solidFill>
                <a:srgbClr val="0033CC"/>
              </a:solidFill>
              <a:latin typeface="Tahoma" pitchFamily="34" charset="0"/>
              <a:cs typeface="Tahoma" pitchFamily="34" charset="0"/>
            </a:endParaRPr>
          </a:p>
        </p:txBody>
      </p:sp>
      <p:pic>
        <p:nvPicPr>
          <p:cNvPr id="21509"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4099" name="Picture 3"/>
          <p:cNvPicPr>
            <a:picLocks noChangeAspect="1" noChangeArrowheads="1"/>
          </p:cNvPicPr>
          <p:nvPr/>
        </p:nvPicPr>
        <p:blipFill>
          <a:blip r:embed="rId5" cstate="print"/>
          <a:srcRect/>
          <a:stretch>
            <a:fillRect/>
          </a:stretch>
        </p:blipFill>
        <p:spPr bwMode="auto">
          <a:xfrm>
            <a:off x="228600" y="1828800"/>
            <a:ext cx="7467600" cy="2462212"/>
          </a:xfrm>
          <a:prstGeom prst="rect">
            <a:avLst/>
          </a:prstGeom>
          <a:noFill/>
          <a:ln w="9525">
            <a:noFill/>
            <a:miter lim="800000"/>
            <a:headEnd/>
            <a:tailEnd/>
          </a:ln>
          <a:effectLst/>
        </p:spPr>
      </p:pic>
      <p:pic>
        <p:nvPicPr>
          <p:cNvPr id="4100" name="Picture 4"/>
          <p:cNvPicPr>
            <a:picLocks noChangeAspect="1" noChangeArrowheads="1"/>
          </p:cNvPicPr>
          <p:nvPr/>
        </p:nvPicPr>
        <p:blipFill>
          <a:blip r:embed="rId6" cstate="print"/>
          <a:srcRect/>
          <a:stretch>
            <a:fillRect/>
          </a:stretch>
        </p:blipFill>
        <p:spPr bwMode="auto">
          <a:xfrm>
            <a:off x="228600" y="4419600"/>
            <a:ext cx="7467600" cy="2047875"/>
          </a:xfrm>
          <a:prstGeom prst="rect">
            <a:avLst/>
          </a:prstGeom>
          <a:noFill/>
          <a:ln w="9525">
            <a:noFill/>
            <a:miter lim="800000"/>
            <a:headEnd/>
            <a:tailEnd/>
          </a:ln>
          <a:effectLst/>
        </p:spPr>
      </p:pic>
      <p:sp>
        <p:nvSpPr>
          <p:cNvPr id="12" name="Rectangle 2"/>
          <p:cNvSpPr txBox="1">
            <a:spLocks noChangeArrowheads="1"/>
          </p:cNvSpPr>
          <p:nvPr/>
        </p:nvSpPr>
        <p:spPr bwMode="auto">
          <a:xfrm>
            <a:off x="7772400" y="2438400"/>
            <a:ext cx="1371600" cy="2667000"/>
          </a:xfrm>
          <a:prstGeom prst="rect">
            <a:avLst/>
          </a:prstGeom>
          <a:solidFill>
            <a:schemeClr val="bg1"/>
          </a:solidFill>
          <a:ln>
            <a:miter lim="800000"/>
            <a:headEnd/>
            <a:tailEnd/>
          </a:ln>
        </p:spPr>
        <p:txBody>
          <a:bodyPr/>
          <a:lstStyle/>
          <a:p>
            <a:pPr marL="0" marR="0" lvl="0" indent="0" defTabSz="914400" rtl="0" eaLnBrk="1" fontAlgn="base" latinLnBrk="0" hangingPunct="1">
              <a:lnSpc>
                <a:spcPct val="85000"/>
              </a:lnSpc>
              <a:spcBef>
                <a:spcPct val="0"/>
              </a:spcBef>
              <a:spcAft>
                <a:spcPct val="0"/>
              </a:spcAft>
              <a:buClrTx/>
              <a:buSzTx/>
              <a:buFontTx/>
              <a:buNone/>
              <a:tabLst/>
              <a:defRPr/>
            </a:pPr>
            <a:r>
              <a:rPr kumimoji="0" lang="mk-MK" sz="1400" b="1" i="0" u="none" strike="noStrike" kern="0" cap="none" spc="0" normalizeH="0" baseline="0" noProof="0" dirty="0" smtClean="0">
                <a:ln>
                  <a:noFill/>
                </a:ln>
                <a:solidFill>
                  <a:srgbClr val="F8F8F8"/>
                </a:solidFill>
                <a:uLnTx/>
                <a:uFillTx/>
                <a:latin typeface="Tahoma" pitchFamily="34" charset="0"/>
                <a:ea typeface="+mj-ea"/>
                <a:cs typeface="Tahoma" pitchFamily="34" charset="0"/>
              </a:rPr>
              <a:t>Македонија меѓу</a:t>
            </a:r>
            <a:r>
              <a:rPr kumimoji="0" lang="mk-MK" sz="1400" b="1" i="0" u="none" strike="noStrike" kern="0" cap="none" spc="0" normalizeH="0" noProof="0" dirty="0" smtClean="0">
                <a:ln>
                  <a:noFill/>
                </a:ln>
                <a:solidFill>
                  <a:srgbClr val="F8F8F8"/>
                </a:solidFill>
                <a:uLnTx/>
                <a:uFillTx/>
                <a:latin typeface="Tahoma" pitchFamily="34" charset="0"/>
                <a:ea typeface="+mj-ea"/>
                <a:cs typeface="Tahoma" pitchFamily="34" charset="0"/>
              </a:rPr>
              <a:t> земјите со највисоки стапки на раст на паричната маса и кредитите на крајот на првиот квартал од 2011 година.</a:t>
            </a:r>
            <a:r>
              <a:rPr kumimoji="0" lang="en-US" sz="2000" b="1" i="0" u="none" strike="noStrike" kern="0" cap="none" spc="0" normalizeH="0" baseline="0" noProof="0" dirty="0" smtClean="0">
                <a:ln>
                  <a:noFill/>
                </a:ln>
                <a:solidFill>
                  <a:schemeClr val="accent5">
                    <a:lumMod val="75000"/>
                  </a:schemeClr>
                </a:solidFill>
                <a:effectLst>
                  <a:outerShdw blurRad="38100" dist="38100" dir="2700000" algn="tl">
                    <a:srgbClr val="000000">
                      <a:alpha val="43137"/>
                    </a:srgbClr>
                  </a:outerShdw>
                </a:effectLst>
                <a:uLnTx/>
                <a:uFillTx/>
                <a:latin typeface="Tahoma" pitchFamily="34" charset="0"/>
                <a:ea typeface="+mj-ea"/>
                <a:cs typeface="Tahoma" pitchFamily="34" charset="0"/>
              </a:rPr>
              <a:t/>
            </a:r>
            <a:br>
              <a:rPr kumimoji="0" lang="en-US" sz="2000" b="1" i="0" u="none" strike="noStrike" kern="0" cap="none" spc="0" normalizeH="0" baseline="0" noProof="0" dirty="0" smtClean="0">
                <a:ln>
                  <a:noFill/>
                </a:ln>
                <a:solidFill>
                  <a:schemeClr val="accent5">
                    <a:lumMod val="75000"/>
                  </a:schemeClr>
                </a:solidFill>
                <a:effectLst>
                  <a:outerShdw blurRad="38100" dist="38100" dir="2700000" algn="tl">
                    <a:srgbClr val="000000">
                      <a:alpha val="43137"/>
                    </a:srgbClr>
                  </a:outerShdw>
                </a:effectLst>
                <a:uLnTx/>
                <a:uFillTx/>
                <a:latin typeface="Tahoma" pitchFamily="34" charset="0"/>
                <a:ea typeface="+mj-ea"/>
                <a:cs typeface="Tahoma" pitchFamily="34" charset="0"/>
              </a:rPr>
            </a:br>
            <a:endParaRPr kumimoji="0" lang="en-US" sz="2000" b="1" i="0" u="none" strike="noStrike" kern="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latin typeface="Tahoma" pitchFamily="34" charset="0"/>
              <a:ea typeface="+mj-ea"/>
              <a:cs typeface="Tahoma" pitchFamily="34" charset="0"/>
            </a:endParaRPr>
          </a:p>
        </p:txBody>
      </p:sp>
      <p:sp>
        <p:nvSpPr>
          <p:cNvPr id="10" name="Slide Number Placeholder 9"/>
          <p:cNvSpPr>
            <a:spLocks noGrp="1"/>
          </p:cNvSpPr>
          <p:nvPr>
            <p:ph type="sldNum" sz="quarter" idx="12"/>
          </p:nvPr>
        </p:nvSpPr>
        <p:spPr/>
        <p:txBody>
          <a:bodyPr/>
          <a:lstStyle/>
          <a:p>
            <a:pPr>
              <a:defRPr/>
            </a:pPr>
            <a:fld id="{9F2A81FD-138D-4F71-92D2-058F88B136BB}"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685800" y="381000"/>
            <a:ext cx="8077200" cy="762000"/>
          </a:xfrm>
          <a:prstGeom prst="rect">
            <a:avLst/>
          </a:prstGeom>
          <a:ln>
            <a:miter lim="800000"/>
            <a:headEnd/>
            <a:tailEnd/>
          </a:ln>
        </p:spPr>
        <p:txBody>
          <a:bodyPr/>
          <a:lstStyle/>
          <a:p>
            <a:pPr eaLnBrk="1" hangingPunct="1">
              <a:defRPr/>
            </a:pPr>
            <a:r>
              <a:rPr lang="mk-MK" sz="24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МАКРОЕКОНОМСКИ ПРОЕКЦИИ ЗА 2011 ГОДИНА </a:t>
            </a:r>
            <a:r>
              <a:rPr lang="en-US" sz="2400" b="1" dirty="0" smtClean="0">
                <a:solidFill>
                  <a:schemeClr val="accent5">
                    <a:lumMod val="75000"/>
                  </a:schemeClr>
                </a:solidFill>
                <a:effectLst>
                  <a:outerShdw blurRad="38100" dist="38100" dir="2700000" algn="tl">
                    <a:srgbClr val="C0C0C0"/>
                  </a:outerShdw>
                </a:effectLst>
                <a:latin typeface="MAC C Times" pitchFamily="18" charset="0"/>
              </a:rPr>
              <a:t/>
            </a:r>
            <a:br>
              <a:rPr lang="en-US" sz="2400" b="1" dirty="0" smtClean="0">
                <a:solidFill>
                  <a:schemeClr val="accent5">
                    <a:lumMod val="75000"/>
                  </a:schemeClr>
                </a:solidFill>
                <a:effectLst>
                  <a:outerShdw blurRad="38100" dist="38100" dir="2700000" algn="tl">
                    <a:srgbClr val="C0C0C0"/>
                  </a:outerShdw>
                </a:effectLst>
                <a:latin typeface="MAC C Times" pitchFamily="18" charset="0"/>
              </a:rPr>
            </a:br>
            <a:endParaRPr lang="en-US" sz="2400" b="1" dirty="0" smtClean="0">
              <a:solidFill>
                <a:schemeClr val="accent5">
                  <a:lumMod val="75000"/>
                </a:schemeClr>
              </a:solidFill>
              <a:effectLst>
                <a:outerShdw blurRad="38100" dist="38100" dir="2700000" algn="tl">
                  <a:srgbClr val="C0C0C0"/>
                </a:outerShdw>
              </a:effectLst>
              <a:latin typeface="MAC C Times" pitchFamily="18" charset="0"/>
            </a:endParaRPr>
          </a:p>
        </p:txBody>
      </p:sp>
      <p:sp>
        <p:nvSpPr>
          <p:cNvPr id="24579" name="Rectangle 2"/>
          <p:cNvSpPr>
            <a:spLocks noChangeArrowheads="1"/>
          </p:cNvSpPr>
          <p:nvPr/>
        </p:nvSpPr>
        <p:spPr bwMode="auto">
          <a:xfrm>
            <a:off x="228600" y="2057400"/>
            <a:ext cx="8077200" cy="914400"/>
          </a:xfrm>
          <a:prstGeom prst="rect">
            <a:avLst/>
          </a:prstGeom>
          <a:noFill/>
          <a:ln w="9525">
            <a:noFill/>
            <a:miter lim="800000"/>
            <a:headEnd/>
            <a:tailEnd/>
          </a:ln>
        </p:spPr>
        <p:txBody>
          <a:bodyPr/>
          <a:lstStyle/>
          <a:p>
            <a:pPr algn="ctr">
              <a:lnSpc>
                <a:spcPct val="85000"/>
              </a:lnSpc>
            </a:pPr>
            <a:endParaRPr lang="mk-MK" sz="1600" b="1" i="1">
              <a:solidFill>
                <a:srgbClr val="FF0000"/>
              </a:solidFill>
              <a:latin typeface="MAC C Times" pitchFamily="18" charset="0"/>
            </a:endParaRPr>
          </a:p>
        </p:txBody>
      </p:sp>
      <p:sp>
        <p:nvSpPr>
          <p:cNvPr id="24580" name="Rectangle 2"/>
          <p:cNvSpPr>
            <a:spLocks noChangeArrowheads="1"/>
          </p:cNvSpPr>
          <p:nvPr/>
        </p:nvSpPr>
        <p:spPr bwMode="auto">
          <a:xfrm>
            <a:off x="304800" y="914400"/>
            <a:ext cx="8458200" cy="5334000"/>
          </a:xfrm>
          <a:prstGeom prst="rect">
            <a:avLst/>
          </a:prstGeom>
          <a:noFill/>
          <a:ln w="9525">
            <a:noFill/>
            <a:miter lim="800000"/>
            <a:headEnd/>
            <a:tailEnd/>
          </a:ln>
        </p:spPr>
        <p:txBody>
          <a:bodyPr/>
          <a:lstStyle/>
          <a:p>
            <a:pPr algn="just">
              <a:lnSpc>
                <a:spcPct val="85000"/>
              </a:lnSpc>
              <a:defRPr/>
            </a:pPr>
            <a:endParaRPr lang="en-US" sz="1800" b="1" dirty="0">
              <a:solidFill>
                <a:srgbClr val="0033CC"/>
              </a:solidFill>
              <a:latin typeface="Tahoma" pitchFamily="34" charset="0"/>
              <a:cs typeface="Tahoma" pitchFamily="34" charset="0"/>
            </a:endParaRPr>
          </a:p>
          <a:p>
            <a:pPr algn="just">
              <a:lnSpc>
                <a:spcPct val="85000"/>
              </a:lnSpc>
              <a:buFont typeface="Arial" charset="0"/>
              <a:buChar char="•"/>
              <a:defRPr/>
            </a:pPr>
            <a:endParaRPr lang="en-US" sz="1800" b="1" dirty="0">
              <a:solidFill>
                <a:srgbClr val="0033CC"/>
              </a:solidFill>
              <a:latin typeface="Tahoma" pitchFamily="34" charset="0"/>
              <a:cs typeface="Tahoma" pitchFamily="34" charset="0"/>
            </a:endParaRPr>
          </a:p>
          <a:p>
            <a:pPr algn="just">
              <a:lnSpc>
                <a:spcPct val="85000"/>
              </a:lnSpc>
              <a:buFont typeface="Wingdings" pitchFamily="2" charset="2"/>
              <a:buChar char="q"/>
              <a:defRPr/>
            </a:pPr>
            <a:r>
              <a:rPr lang="mk-MK" sz="1800" b="1" dirty="0">
                <a:solidFill>
                  <a:schemeClr val="accent5">
                    <a:lumMod val="75000"/>
                  </a:schemeClr>
                </a:solidFill>
                <a:latin typeface="Tahoma" pitchFamily="34" charset="0"/>
                <a:cs typeface="Tahoma" pitchFamily="34" charset="0"/>
              </a:rPr>
              <a:t> </a:t>
            </a:r>
            <a:r>
              <a:rPr lang="mk-MK" sz="1800" b="1" dirty="0" smtClean="0">
                <a:solidFill>
                  <a:schemeClr val="accent5">
                    <a:lumMod val="75000"/>
                  </a:schemeClr>
                </a:solidFill>
                <a:latin typeface="Tahoma" pitchFamily="34" charset="0"/>
                <a:cs typeface="Tahoma" pitchFamily="34" charset="0"/>
              </a:rPr>
              <a:t>Раст </a:t>
            </a:r>
            <a:r>
              <a:rPr lang="mk-MK" sz="1800" b="1" dirty="0">
                <a:solidFill>
                  <a:schemeClr val="accent5">
                    <a:lumMod val="75000"/>
                  </a:schemeClr>
                </a:solidFill>
                <a:latin typeface="Tahoma" pitchFamily="34" charset="0"/>
                <a:cs typeface="Tahoma" pitchFamily="34" charset="0"/>
              </a:rPr>
              <a:t>на </a:t>
            </a:r>
            <a:r>
              <a:rPr lang="mk-MK" sz="1800" b="1" dirty="0" smtClean="0">
                <a:solidFill>
                  <a:schemeClr val="accent5">
                    <a:lumMod val="75000"/>
                  </a:schemeClr>
                </a:solidFill>
                <a:latin typeface="Tahoma" pitchFamily="34" charset="0"/>
                <a:cs typeface="Tahoma" pitchFamily="34" charset="0"/>
              </a:rPr>
              <a:t>економската активност во домашната </a:t>
            </a:r>
            <a:r>
              <a:rPr lang="mk-MK" sz="1800" b="1" dirty="0">
                <a:solidFill>
                  <a:schemeClr val="accent5">
                    <a:lumMod val="75000"/>
                  </a:schemeClr>
                </a:solidFill>
                <a:latin typeface="Tahoma" pitchFamily="34" charset="0"/>
                <a:cs typeface="Tahoma" pitchFamily="34" charset="0"/>
              </a:rPr>
              <a:t>економија во согласност со претходните </a:t>
            </a:r>
            <a:r>
              <a:rPr lang="mk-MK" sz="1800" b="1" dirty="0" smtClean="0">
                <a:solidFill>
                  <a:schemeClr val="accent5">
                    <a:lumMod val="75000"/>
                  </a:schemeClr>
                </a:solidFill>
                <a:latin typeface="Tahoma" pitchFamily="34" charset="0"/>
                <a:cs typeface="Tahoma" pitchFamily="34" charset="0"/>
              </a:rPr>
              <a:t>очекувања;</a:t>
            </a:r>
            <a:endParaRPr lang="en-US" sz="1800" b="1" dirty="0">
              <a:solidFill>
                <a:schemeClr val="accent5">
                  <a:lumMod val="75000"/>
                </a:schemeClr>
              </a:solidFill>
              <a:latin typeface="Tahoma" pitchFamily="34" charset="0"/>
              <a:cs typeface="Tahoma" pitchFamily="34" charset="0"/>
            </a:endParaRPr>
          </a:p>
          <a:p>
            <a:pPr algn="just">
              <a:lnSpc>
                <a:spcPct val="85000"/>
              </a:lnSpc>
              <a:defRPr/>
            </a:pPr>
            <a:endParaRPr lang="en-US"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r>
              <a:rPr lang="ru-RU" sz="1800" b="1" dirty="0">
                <a:solidFill>
                  <a:schemeClr val="accent5">
                    <a:lumMod val="75000"/>
                  </a:schemeClr>
                </a:solidFill>
                <a:latin typeface="Tahoma" pitchFamily="34" charset="0"/>
                <a:cs typeface="Tahoma" pitchFamily="34" charset="0"/>
              </a:rPr>
              <a:t> </a:t>
            </a:r>
            <a:r>
              <a:rPr lang="ru-RU" sz="1800" b="1" dirty="0" smtClean="0">
                <a:solidFill>
                  <a:schemeClr val="accent5">
                    <a:lumMod val="75000"/>
                  </a:schemeClr>
                </a:solidFill>
                <a:latin typeface="Tahoma" pitchFamily="34" charset="0"/>
                <a:cs typeface="Tahoma" pitchFamily="34" charset="0"/>
              </a:rPr>
              <a:t>Побрз раст </a:t>
            </a:r>
            <a:r>
              <a:rPr lang="ru-RU" sz="1800" b="1" dirty="0">
                <a:solidFill>
                  <a:schemeClr val="accent5">
                    <a:lumMod val="75000"/>
                  </a:schemeClr>
                </a:solidFill>
                <a:latin typeface="Tahoma" pitchFamily="34" charset="0"/>
                <a:cs typeface="Tahoma" pitchFamily="34" charset="0"/>
              </a:rPr>
              <a:t>на </a:t>
            </a:r>
            <a:r>
              <a:rPr lang="ru-RU" sz="1800" b="1" dirty="0" smtClean="0">
                <a:solidFill>
                  <a:schemeClr val="accent5">
                    <a:lumMod val="75000"/>
                  </a:schemeClr>
                </a:solidFill>
                <a:latin typeface="Tahoma" pitchFamily="34" charset="0"/>
                <a:cs typeface="Tahoma" pitchFamily="34" charset="0"/>
              </a:rPr>
              <a:t>цените во однос на јануарската проекција;</a:t>
            </a:r>
            <a:endParaRPr lang="ru-RU"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endParaRPr lang="ru-RU"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r>
              <a:rPr lang="ru-RU" sz="1800" b="1" dirty="0">
                <a:solidFill>
                  <a:schemeClr val="accent5">
                    <a:lumMod val="75000"/>
                  </a:schemeClr>
                </a:solidFill>
                <a:latin typeface="Tahoma" pitchFamily="34" charset="0"/>
                <a:cs typeface="Tahoma" pitchFamily="34" charset="0"/>
              </a:rPr>
              <a:t> </a:t>
            </a:r>
            <a:r>
              <a:rPr lang="ru-RU" sz="1800" b="1" dirty="0" smtClean="0">
                <a:solidFill>
                  <a:schemeClr val="accent5">
                    <a:lumMod val="75000"/>
                  </a:schemeClr>
                </a:solidFill>
                <a:latin typeface="Tahoma" pitchFamily="34" charset="0"/>
                <a:cs typeface="Tahoma" pitchFamily="34" charset="0"/>
              </a:rPr>
              <a:t>Нагорна </a:t>
            </a:r>
            <a:r>
              <a:rPr lang="ru-RU" sz="1800" b="1" dirty="0">
                <a:solidFill>
                  <a:schemeClr val="accent5">
                    <a:lumMod val="75000"/>
                  </a:schemeClr>
                </a:solidFill>
                <a:latin typeface="Tahoma" pitchFamily="34" charset="0"/>
                <a:cs typeface="Tahoma" pitchFamily="34" charset="0"/>
              </a:rPr>
              <a:t>корекција на дефицитот во тековната </a:t>
            </a:r>
            <a:r>
              <a:rPr lang="ru-RU" sz="1800" b="1" dirty="0" smtClean="0">
                <a:solidFill>
                  <a:schemeClr val="accent5">
                    <a:lumMod val="75000"/>
                  </a:schemeClr>
                </a:solidFill>
                <a:latin typeface="Tahoma" pitchFamily="34" charset="0"/>
                <a:cs typeface="Tahoma" pitchFamily="34" charset="0"/>
              </a:rPr>
              <a:t>сметка </a:t>
            </a:r>
            <a:r>
              <a:rPr lang="ru-RU" sz="1800" b="1" dirty="0">
                <a:solidFill>
                  <a:schemeClr val="accent5">
                    <a:lumMod val="75000"/>
                  </a:schemeClr>
                </a:solidFill>
                <a:latin typeface="Tahoma" pitchFamily="34" charset="0"/>
                <a:cs typeface="Tahoma" pitchFamily="34" charset="0"/>
              </a:rPr>
              <a:t>и </a:t>
            </a:r>
            <a:r>
              <a:rPr lang="ru-RU" sz="1800" b="1" dirty="0" smtClean="0">
                <a:solidFill>
                  <a:schemeClr val="accent5">
                    <a:lumMod val="75000"/>
                  </a:schemeClr>
                </a:solidFill>
                <a:latin typeface="Tahoma" pitchFamily="34" charset="0"/>
                <a:cs typeface="Tahoma" pitchFamily="34" charset="0"/>
              </a:rPr>
              <a:t> </a:t>
            </a:r>
            <a:r>
              <a:rPr lang="ru-RU" sz="1800" b="1" dirty="0">
                <a:solidFill>
                  <a:schemeClr val="accent5">
                    <a:lumMod val="75000"/>
                  </a:schemeClr>
                </a:solidFill>
                <a:latin typeface="Tahoma" pitchFamily="34" charset="0"/>
                <a:cs typeface="Tahoma" pitchFamily="34" charset="0"/>
              </a:rPr>
              <a:t>поинтензивен раст на капиталните </a:t>
            </a:r>
            <a:r>
              <a:rPr lang="ru-RU" sz="1800" b="1" dirty="0" smtClean="0">
                <a:solidFill>
                  <a:schemeClr val="accent5">
                    <a:lumMod val="75000"/>
                  </a:schemeClr>
                </a:solidFill>
                <a:latin typeface="Tahoma" pitchFamily="34" charset="0"/>
                <a:cs typeface="Tahoma" pitchFamily="34" charset="0"/>
              </a:rPr>
              <a:t>приливи во споредба со јануарските проекции;</a:t>
            </a:r>
            <a:endParaRPr lang="ru-RU"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endParaRPr lang="ru-RU"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r>
              <a:rPr lang="ru-RU" sz="1800" b="1" dirty="0">
                <a:solidFill>
                  <a:schemeClr val="accent5">
                    <a:lumMod val="75000"/>
                  </a:schemeClr>
                </a:solidFill>
                <a:latin typeface="Tahoma" pitchFamily="34" charset="0"/>
                <a:cs typeface="Tahoma" pitchFamily="34" charset="0"/>
              </a:rPr>
              <a:t> </a:t>
            </a:r>
            <a:r>
              <a:rPr lang="ru-RU" sz="1800" b="1" dirty="0" smtClean="0">
                <a:solidFill>
                  <a:schemeClr val="accent5">
                    <a:lumMod val="75000"/>
                  </a:schemeClr>
                </a:solidFill>
                <a:latin typeface="Tahoma" pitchFamily="34" charset="0"/>
                <a:cs typeface="Tahoma" pitchFamily="34" charset="0"/>
              </a:rPr>
              <a:t>Без промени на проекцијата за </a:t>
            </a:r>
            <a:r>
              <a:rPr lang="ru-RU" sz="1800" b="1" dirty="0">
                <a:solidFill>
                  <a:schemeClr val="accent5">
                    <a:lumMod val="75000"/>
                  </a:schemeClr>
                </a:solidFill>
                <a:latin typeface="Tahoma" pitchFamily="34" charset="0"/>
                <a:cs typeface="Tahoma" pitchFamily="34" charset="0"/>
              </a:rPr>
              <a:t>девизните резерви во 2011 </a:t>
            </a:r>
            <a:r>
              <a:rPr lang="ru-RU" sz="1800" b="1" dirty="0" smtClean="0">
                <a:solidFill>
                  <a:schemeClr val="accent5">
                    <a:lumMod val="75000"/>
                  </a:schemeClr>
                </a:solidFill>
                <a:latin typeface="Tahoma" pitchFamily="34" charset="0"/>
                <a:cs typeface="Tahoma" pitchFamily="34" charset="0"/>
              </a:rPr>
              <a:t>година;</a:t>
            </a:r>
            <a:endParaRPr lang="ru-RU" sz="1800" b="1" dirty="0">
              <a:solidFill>
                <a:schemeClr val="accent5">
                  <a:lumMod val="75000"/>
                </a:schemeClr>
              </a:solidFill>
              <a:latin typeface="Tahoma" pitchFamily="34" charset="0"/>
              <a:cs typeface="Tahoma" pitchFamily="34" charset="0"/>
            </a:endParaRPr>
          </a:p>
          <a:p>
            <a:pPr algn="just">
              <a:lnSpc>
                <a:spcPct val="85000"/>
              </a:lnSpc>
              <a:defRPr/>
            </a:pPr>
            <a:endParaRPr lang="ru-RU" sz="1800" b="1" dirty="0">
              <a:solidFill>
                <a:schemeClr val="accent5">
                  <a:lumMod val="75000"/>
                </a:schemeClr>
              </a:solidFill>
              <a:latin typeface="Tahoma" pitchFamily="34" charset="0"/>
              <a:cs typeface="Tahoma" pitchFamily="34" charset="0"/>
            </a:endParaRPr>
          </a:p>
          <a:p>
            <a:pPr algn="just">
              <a:lnSpc>
                <a:spcPct val="85000"/>
              </a:lnSpc>
              <a:buFont typeface="Wingdings" pitchFamily="2" charset="2"/>
              <a:buChar char="q"/>
              <a:defRPr/>
            </a:pPr>
            <a:r>
              <a:rPr lang="mk-MK" sz="1800" b="1" dirty="0">
                <a:solidFill>
                  <a:schemeClr val="accent5">
                    <a:lumMod val="75000"/>
                  </a:schemeClr>
                </a:solidFill>
                <a:latin typeface="Tahoma" pitchFamily="34" charset="0"/>
                <a:cs typeface="Tahoma" pitchFamily="34" charset="0"/>
              </a:rPr>
              <a:t> </a:t>
            </a:r>
            <a:r>
              <a:rPr lang="ru-RU" sz="1800" b="1" dirty="0">
                <a:solidFill>
                  <a:schemeClr val="accent5">
                    <a:lumMod val="75000"/>
                  </a:schemeClr>
                </a:solidFill>
                <a:latin typeface="Tahoma" pitchFamily="34" charset="0"/>
                <a:cs typeface="Tahoma" pitchFamily="34" charset="0"/>
              </a:rPr>
              <a:t>Умерена н</a:t>
            </a:r>
            <a:r>
              <a:rPr lang="mk-MK" sz="1800" b="1" dirty="0">
                <a:solidFill>
                  <a:schemeClr val="accent5">
                    <a:lumMod val="75000"/>
                  </a:schemeClr>
                </a:solidFill>
                <a:latin typeface="Tahoma" pitchFamily="34" charset="0"/>
                <a:cs typeface="Tahoma" pitchFamily="34" charset="0"/>
              </a:rPr>
              <a:t>адолна ревизија на монетарните и кредитни </a:t>
            </a:r>
            <a:r>
              <a:rPr lang="mk-MK" sz="1800" b="1" dirty="0" smtClean="0">
                <a:solidFill>
                  <a:schemeClr val="accent5">
                    <a:lumMod val="75000"/>
                  </a:schemeClr>
                </a:solidFill>
                <a:latin typeface="Tahoma" pitchFamily="34" charset="0"/>
                <a:cs typeface="Tahoma" pitchFamily="34" charset="0"/>
              </a:rPr>
              <a:t>агрегати.</a:t>
            </a:r>
            <a:endParaRPr lang="en-US" sz="1800" b="1" dirty="0">
              <a:solidFill>
                <a:schemeClr val="accent5">
                  <a:lumMod val="75000"/>
                </a:schemeClr>
              </a:solidFill>
              <a:latin typeface="Tahoma" pitchFamily="34" charset="0"/>
              <a:cs typeface="Tahoma" pitchFamily="34" charset="0"/>
            </a:endParaRPr>
          </a:p>
          <a:p>
            <a:pPr algn="just">
              <a:lnSpc>
                <a:spcPct val="85000"/>
              </a:lnSpc>
              <a:defRPr/>
            </a:pPr>
            <a:endParaRPr lang="en-US" sz="1800" b="1" dirty="0">
              <a:solidFill>
                <a:srgbClr val="0033CC"/>
              </a:solidFill>
              <a:latin typeface="Tahoma" pitchFamily="34" charset="0"/>
              <a:cs typeface="Tahoma" pitchFamily="34" charset="0"/>
            </a:endParaRPr>
          </a:p>
          <a:p>
            <a:pPr algn="just">
              <a:lnSpc>
                <a:spcPct val="85000"/>
              </a:lnSpc>
              <a:buFont typeface="Wingdings" pitchFamily="2" charset="2"/>
              <a:buNone/>
              <a:defRPr/>
            </a:pPr>
            <a:r>
              <a:rPr lang="en-US" sz="1800" b="1" dirty="0">
                <a:solidFill>
                  <a:srgbClr val="0033CC"/>
                </a:solidFill>
                <a:latin typeface="Tahoma" pitchFamily="34" charset="0"/>
                <a:cs typeface="Tahoma" pitchFamily="34" charset="0"/>
              </a:rPr>
              <a:t/>
            </a:r>
            <a:br>
              <a:rPr lang="en-US" sz="1800" b="1" dirty="0">
                <a:solidFill>
                  <a:srgbClr val="0033CC"/>
                </a:solidFill>
                <a:latin typeface="Tahoma" pitchFamily="34" charset="0"/>
                <a:cs typeface="Tahoma" pitchFamily="34" charset="0"/>
              </a:rPr>
            </a:br>
            <a:endParaRPr lang="en-US" sz="1800" b="1" dirty="0">
              <a:solidFill>
                <a:srgbClr val="0033CC"/>
              </a:solidFill>
              <a:latin typeface="Tahoma" pitchFamily="34" charset="0"/>
              <a:cs typeface="Tahoma" pitchFamily="34" charset="0"/>
            </a:endParaRPr>
          </a:p>
        </p:txBody>
      </p:sp>
      <p:pic>
        <p:nvPicPr>
          <p:cNvPr id="24581" name="Picture 7" descr="Bitmap Zatemneto 2 Logo in Pano CMYK- C100 M80 Y0 K0 29-04-2009 verz GOLD logo Font Convert to Curves.jpg"/>
          <p:cNvPicPr>
            <a:picLocks noChangeAspect="1"/>
          </p:cNvPicPr>
          <p:nvPr/>
        </p:nvPicPr>
        <p:blipFill>
          <a:blip r:embed="rId2"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3"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7" name="TextBox 6"/>
          <p:cNvSpPr txBox="1"/>
          <p:nvPr/>
        </p:nvSpPr>
        <p:spPr>
          <a:xfrm>
            <a:off x="304800" y="4800600"/>
            <a:ext cx="8229600" cy="1408113"/>
          </a:xfrm>
          <a:prstGeom prst="rect">
            <a:avLst/>
          </a:prstGeom>
          <a:solidFill>
            <a:schemeClr val="bg1">
              <a:lumMod val="75000"/>
            </a:schemeClr>
          </a:solidFill>
          <a:ln w="9525">
            <a:noFill/>
            <a:miter lim="800000"/>
            <a:headEnd/>
            <a:tailEnd/>
          </a:ln>
        </p:spPr>
        <p:txBody>
          <a:bodyPr/>
          <a:lstStyle/>
          <a:p>
            <a:pPr marL="342900" indent="-342900" eaLnBrk="0" hangingPunct="0">
              <a:lnSpc>
                <a:spcPct val="85000"/>
              </a:lnSpc>
              <a:spcBef>
                <a:spcPct val="20000"/>
              </a:spcBef>
              <a:buClr>
                <a:srgbClr val="001933"/>
              </a:buClr>
              <a:buFont typeface="Wingdings" pitchFamily="2" charset="2"/>
              <a:buChar char="Ø"/>
              <a:defRPr/>
            </a:pPr>
            <a:endParaRPr lang="en-US"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a:p>
            <a:pPr marL="342900" indent="-342900" eaLnBrk="0" hangingPunct="0">
              <a:lnSpc>
                <a:spcPct val="85000"/>
              </a:lnSpc>
              <a:spcBef>
                <a:spcPct val="20000"/>
              </a:spcBef>
              <a:buClr>
                <a:srgbClr val="001933"/>
              </a:buClr>
              <a:buFont typeface="Arial" charset="0"/>
              <a:buChar char="•"/>
              <a:defRPr/>
            </a:pP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Задржување на генерално поволниот амбиент за спроведување на монетарната политика во 2011 година, но со поизразени ризици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околу </a:t>
            </a: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инфлацијата коишто наметнуваат потреба од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натамошно внимателно следење на движењата во економијата во </a:t>
            </a: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следниот период. </a:t>
            </a:r>
            <a:endParaRPr lang="en-US"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sp>
        <p:nvSpPr>
          <p:cNvPr id="9" name="Slide Number Placeholder 8"/>
          <p:cNvSpPr>
            <a:spLocks noGrp="1"/>
          </p:cNvSpPr>
          <p:nvPr>
            <p:ph type="sldNum" sz="quarter" idx="12"/>
          </p:nvPr>
        </p:nvSpPr>
        <p:spPr/>
        <p:txBody>
          <a:bodyPr/>
          <a:lstStyle/>
          <a:p>
            <a:pPr>
              <a:defRPr/>
            </a:pPr>
            <a:fld id="{9F2A81FD-138D-4F71-92D2-058F88B136BB}"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
          <p:cNvSpPr>
            <a:spLocks noGrp="1"/>
          </p:cNvSpPr>
          <p:nvPr>
            <p:ph type="title" idx="4294967295"/>
          </p:nvPr>
        </p:nvSpPr>
        <p:spPr bwMode="auto">
          <a:xfrm>
            <a:off x="457200" y="76200"/>
            <a:ext cx="8229600" cy="685800"/>
          </a:xfrm>
          <a:prstGeom prst="rect">
            <a:avLst/>
          </a:prstGeom>
          <a:ln>
            <a:miter lim="800000"/>
            <a:headEnd/>
            <a:tailEnd/>
          </a:ln>
        </p:spPr>
        <p:txBody>
          <a:bodyPr/>
          <a:lstStyle/>
          <a:p>
            <a:pPr eaLnBrk="1" hangingPunct="1">
              <a:defRPr/>
            </a:pPr>
            <a:r>
              <a:rPr lang="en-US" sz="2400" b="1" dirty="0" smtClean="0">
                <a:solidFill>
                  <a:schemeClr val="accent5">
                    <a:lumMod val="75000"/>
                  </a:schemeClr>
                </a:solidFill>
                <a:latin typeface="Tahoma" pitchFamily="34" charset="0"/>
                <a:cs typeface="Tahoma" pitchFamily="34" charset="0"/>
              </a:rPr>
              <a:t>    </a:t>
            </a:r>
            <a:r>
              <a:rPr lang="mk-MK" sz="2400" b="1" dirty="0" smtClean="0">
                <a:solidFill>
                  <a:schemeClr val="accent5">
                    <a:lumMod val="75000"/>
                  </a:schemeClr>
                </a:solidFill>
                <a:latin typeface="Tahoma" pitchFamily="34" charset="0"/>
                <a:cs typeface="Tahoma" pitchFamily="34" charset="0"/>
              </a:rPr>
              <a:t>ЕКОНОМСКА АКТИВНОСТ</a:t>
            </a:r>
            <a:endParaRPr lang="en-US" sz="2400" b="1" dirty="0" smtClean="0">
              <a:solidFill>
                <a:schemeClr val="accent5">
                  <a:lumMod val="75000"/>
                </a:schemeClr>
              </a:solidFill>
              <a:latin typeface="Tahoma" pitchFamily="34" charset="0"/>
              <a:cs typeface="Tahoma" pitchFamily="34" charset="0"/>
            </a:endParaRPr>
          </a:p>
        </p:txBody>
      </p:sp>
      <p:sp>
        <p:nvSpPr>
          <p:cNvPr id="25603" name="Content Placeholder 4"/>
          <p:cNvSpPr txBox="1">
            <a:spLocks/>
          </p:cNvSpPr>
          <p:nvPr/>
        </p:nvSpPr>
        <p:spPr bwMode="auto">
          <a:xfrm>
            <a:off x="457200" y="533400"/>
            <a:ext cx="8382000" cy="1752600"/>
          </a:xfrm>
          <a:prstGeom prst="rect">
            <a:avLst/>
          </a:prstGeom>
          <a:noFill/>
          <a:ln w="9525">
            <a:noFill/>
            <a:miter lim="800000"/>
            <a:headEnd/>
            <a:tailEnd/>
          </a:ln>
        </p:spPr>
        <p:txBody>
          <a:bodyPr/>
          <a:lstStyle/>
          <a:p>
            <a:pPr marL="342900" indent="-342900">
              <a:spcBef>
                <a:spcPct val="20000"/>
              </a:spcBef>
              <a:buClr>
                <a:srgbClr val="0066CC"/>
              </a:buClr>
              <a:buFont typeface="Wingdings" pitchFamily="2" charset="2"/>
              <a:buChar char="q"/>
            </a:pPr>
            <a:r>
              <a:rPr lang="mk-MK" sz="1500" dirty="0">
                <a:solidFill>
                  <a:srgbClr val="0033CC"/>
                </a:solidFill>
                <a:latin typeface="Tahoma" pitchFamily="34" charset="0"/>
                <a:cs typeface="Tahoma" pitchFamily="34" charset="0"/>
              </a:rPr>
              <a:t>Во Кв.2 од 2011 година се очекува продолжување на позитивните трендови со годишен раст на </a:t>
            </a:r>
            <a:r>
              <a:rPr lang="mk-MK" sz="1500" dirty="0" smtClean="0">
                <a:solidFill>
                  <a:srgbClr val="0033CC"/>
                </a:solidFill>
                <a:latin typeface="Tahoma" pitchFamily="34" charset="0"/>
                <a:cs typeface="Tahoma" pitchFamily="34" charset="0"/>
              </a:rPr>
              <a:t>економската активност </a:t>
            </a:r>
            <a:r>
              <a:rPr lang="mk-MK" sz="1500" dirty="0">
                <a:solidFill>
                  <a:srgbClr val="0033CC"/>
                </a:solidFill>
                <a:latin typeface="Tahoma" pitchFamily="34" charset="0"/>
                <a:cs typeface="Tahoma" pitchFamily="34" charset="0"/>
              </a:rPr>
              <a:t>од 3,3%. </a:t>
            </a:r>
          </a:p>
          <a:p>
            <a:pPr marL="342900" indent="-342900">
              <a:spcBef>
                <a:spcPct val="20000"/>
              </a:spcBef>
              <a:buClr>
                <a:srgbClr val="0066CC"/>
              </a:buClr>
              <a:buFont typeface="Wingdings" pitchFamily="2" charset="2"/>
              <a:buChar char="Ø"/>
            </a:pPr>
            <a:r>
              <a:rPr lang="mk-MK" sz="1500" dirty="0">
                <a:solidFill>
                  <a:srgbClr val="0033CC"/>
                </a:solidFill>
                <a:latin typeface="Tahoma" pitchFamily="34" charset="0"/>
                <a:cs typeface="Tahoma" pitchFamily="34" charset="0"/>
              </a:rPr>
              <a:t>Главните фактори на коишто базираат ваквите оцени се: </a:t>
            </a:r>
          </a:p>
          <a:p>
            <a:pPr marL="800100" lvl="1" indent="-342900">
              <a:spcBef>
                <a:spcPct val="20000"/>
              </a:spcBef>
              <a:buClr>
                <a:srgbClr val="0066CC"/>
              </a:buClr>
              <a:buFont typeface="Wingdings" pitchFamily="2" charset="2"/>
              <a:buChar char="§"/>
            </a:pPr>
            <a:r>
              <a:rPr lang="mk-MK" sz="1500" dirty="0" smtClean="0">
                <a:solidFill>
                  <a:srgbClr val="0033CC"/>
                </a:solidFill>
                <a:latin typeface="Tahoma" pitchFamily="34" charset="0"/>
                <a:cs typeface="Tahoma" pitchFamily="34" charset="0"/>
              </a:rPr>
              <a:t>засилување </a:t>
            </a:r>
            <a:r>
              <a:rPr lang="mk-MK" sz="1500" dirty="0">
                <a:solidFill>
                  <a:srgbClr val="0033CC"/>
                </a:solidFill>
                <a:latin typeface="Tahoma" pitchFamily="34" charset="0"/>
                <a:cs typeface="Tahoma" pitchFamily="34" charset="0"/>
              </a:rPr>
              <a:t>на инвестициската потрошувачка и</a:t>
            </a:r>
          </a:p>
          <a:p>
            <a:pPr marL="800100" lvl="1" indent="-342900">
              <a:spcBef>
                <a:spcPct val="20000"/>
              </a:spcBef>
              <a:buClr>
                <a:srgbClr val="0066CC"/>
              </a:buClr>
              <a:buFont typeface="Wingdings" pitchFamily="2" charset="2"/>
              <a:buChar char="§"/>
            </a:pPr>
            <a:r>
              <a:rPr lang="mk-MK" sz="1500" dirty="0" smtClean="0">
                <a:solidFill>
                  <a:srgbClr val="0033CC"/>
                </a:solidFill>
                <a:latin typeface="Tahoma" pitchFamily="34" charset="0"/>
                <a:cs typeface="Tahoma" pitchFamily="34" charset="0"/>
              </a:rPr>
              <a:t>зголемување на активноста </a:t>
            </a:r>
            <a:r>
              <a:rPr lang="mk-MK" sz="1500" dirty="0">
                <a:solidFill>
                  <a:srgbClr val="0033CC"/>
                </a:solidFill>
                <a:latin typeface="Tahoma" pitchFamily="34" charset="0"/>
                <a:cs typeface="Tahoma" pitchFamily="34" charset="0"/>
              </a:rPr>
              <a:t>на </a:t>
            </a:r>
            <a:r>
              <a:rPr lang="mk-MK" sz="1500" dirty="0" err="1">
                <a:solidFill>
                  <a:srgbClr val="0033CC"/>
                </a:solidFill>
                <a:latin typeface="Tahoma" pitchFamily="34" charset="0"/>
                <a:cs typeface="Tahoma" pitchFamily="34" charset="0"/>
              </a:rPr>
              <a:t>извозниот</a:t>
            </a:r>
            <a:r>
              <a:rPr lang="mk-MK" sz="1500" dirty="0">
                <a:solidFill>
                  <a:srgbClr val="0033CC"/>
                </a:solidFill>
                <a:latin typeface="Tahoma" pitchFamily="34" charset="0"/>
                <a:cs typeface="Tahoma" pitchFamily="34" charset="0"/>
              </a:rPr>
              <a:t> </a:t>
            </a:r>
            <a:r>
              <a:rPr lang="mk-MK" sz="1500" dirty="0" smtClean="0">
                <a:solidFill>
                  <a:srgbClr val="0033CC"/>
                </a:solidFill>
                <a:latin typeface="Tahoma" pitchFamily="34" charset="0"/>
                <a:cs typeface="Tahoma" pitchFamily="34" charset="0"/>
              </a:rPr>
              <a:t>сектор (графиконот лево). </a:t>
            </a:r>
            <a:endParaRPr lang="mk-MK" sz="1500" dirty="0">
              <a:solidFill>
                <a:srgbClr val="0033CC"/>
              </a:solidFill>
              <a:latin typeface="Tahoma" pitchFamily="34" charset="0"/>
              <a:cs typeface="Tahoma" pitchFamily="34" charset="0"/>
            </a:endParaRPr>
          </a:p>
          <a:p>
            <a:pPr marL="342900" indent="-342900">
              <a:spcBef>
                <a:spcPct val="20000"/>
              </a:spcBef>
              <a:buClr>
                <a:srgbClr val="0066CC"/>
              </a:buClr>
              <a:buFont typeface="Wingdings" pitchFamily="2" charset="2"/>
              <a:buChar char="q"/>
            </a:pPr>
            <a:r>
              <a:rPr lang="ru-RU" sz="1600" b="1" dirty="0">
                <a:solidFill>
                  <a:srgbClr val="FF0000"/>
                </a:solidFill>
                <a:latin typeface="Tahoma" pitchFamily="34" charset="0"/>
                <a:cs typeface="Tahoma" pitchFamily="34" charset="0"/>
              </a:rPr>
              <a:t>Проекцијата за растот на реалниот БДП за 2011 година останува околу 3%, при </a:t>
            </a:r>
            <a:r>
              <a:rPr lang="mk-MK" sz="1600" b="1" dirty="0">
                <a:solidFill>
                  <a:srgbClr val="FF0000"/>
                </a:solidFill>
                <a:latin typeface="Tahoma" pitchFamily="34" charset="0"/>
                <a:cs typeface="Tahoma" pitchFamily="34" charset="0"/>
              </a:rPr>
              <a:t>позитивен придонес на домашната побарувачка и негативен придонес на </a:t>
            </a:r>
            <a:r>
              <a:rPr lang="mk-MK" sz="1600" b="1" dirty="0" err="1" smtClean="0">
                <a:solidFill>
                  <a:srgbClr val="FF0000"/>
                </a:solidFill>
                <a:latin typeface="Tahoma" pitchFamily="34" charset="0"/>
                <a:cs typeface="Tahoma" pitchFamily="34" charset="0"/>
              </a:rPr>
              <a:t>нето-извозот</a:t>
            </a:r>
            <a:r>
              <a:rPr lang="mk-MK" sz="1600" b="1" dirty="0" smtClean="0">
                <a:solidFill>
                  <a:srgbClr val="FF0000"/>
                </a:solidFill>
                <a:latin typeface="Tahoma" pitchFamily="34" charset="0"/>
                <a:cs typeface="Tahoma" pitchFamily="34" charset="0"/>
              </a:rPr>
              <a:t> (графиконот десно)</a:t>
            </a:r>
            <a:r>
              <a:rPr lang="mk-MK" sz="1600" dirty="0" smtClean="0">
                <a:solidFill>
                  <a:srgbClr val="FF0000"/>
                </a:solidFill>
                <a:latin typeface="Tahoma" pitchFamily="34" charset="0"/>
                <a:cs typeface="Tahoma" pitchFamily="34" charset="0"/>
              </a:rPr>
              <a:t>.</a:t>
            </a:r>
            <a:r>
              <a:rPr lang="ru-RU" sz="1600" dirty="0" smtClean="0">
                <a:solidFill>
                  <a:srgbClr val="FF0000"/>
                </a:solidFill>
                <a:latin typeface="Tahoma" pitchFamily="34" charset="0"/>
                <a:cs typeface="Tahoma" pitchFamily="34" charset="0"/>
              </a:rPr>
              <a:t> </a:t>
            </a:r>
            <a:endParaRPr lang="ru-RU" sz="1600" dirty="0">
              <a:solidFill>
                <a:srgbClr val="FF0000"/>
              </a:solidFill>
              <a:latin typeface="Tahoma" pitchFamily="34" charset="0"/>
              <a:cs typeface="Tahoma" pitchFamily="34" charset="0"/>
            </a:endParaRPr>
          </a:p>
          <a:p>
            <a:pPr marL="342900" indent="-342900">
              <a:spcBef>
                <a:spcPct val="20000"/>
              </a:spcBef>
              <a:buClr>
                <a:srgbClr val="0066CC"/>
              </a:buClr>
              <a:buFont typeface="Wingdings" pitchFamily="2" charset="2"/>
              <a:buChar char="Ø"/>
            </a:pPr>
            <a:endParaRPr lang="ru-RU" sz="1400" i="1" dirty="0">
              <a:solidFill>
                <a:srgbClr val="0033CC"/>
              </a:solidFill>
              <a:latin typeface="Tahoma" pitchFamily="34" charset="0"/>
              <a:cs typeface="Tahoma" pitchFamily="34" charset="0"/>
            </a:endParaRPr>
          </a:p>
          <a:p>
            <a:pPr marL="342900" indent="-342900">
              <a:spcBef>
                <a:spcPct val="20000"/>
              </a:spcBef>
              <a:buClr>
                <a:srgbClr val="0066CC"/>
              </a:buClr>
            </a:pPr>
            <a:r>
              <a:rPr lang="en-US" sz="1400" b="1" i="1" dirty="0">
                <a:solidFill>
                  <a:srgbClr val="0033CC"/>
                </a:solidFill>
                <a:latin typeface="Tahoma" pitchFamily="34" charset="0"/>
                <a:cs typeface="Tahoma" pitchFamily="34" charset="0"/>
              </a:rPr>
              <a:t/>
            </a:r>
            <a:br>
              <a:rPr lang="en-US" sz="1400" b="1" i="1" dirty="0">
                <a:solidFill>
                  <a:srgbClr val="0033CC"/>
                </a:solidFill>
                <a:latin typeface="Tahoma" pitchFamily="34" charset="0"/>
                <a:cs typeface="Tahoma" pitchFamily="34" charset="0"/>
              </a:rPr>
            </a:br>
            <a:endParaRPr lang="en-US" sz="1400" b="1" i="1" dirty="0">
              <a:solidFill>
                <a:srgbClr val="0033CC"/>
              </a:solidFill>
              <a:latin typeface="Tahoma" pitchFamily="34" charset="0"/>
              <a:cs typeface="Tahoma" pitchFamily="34" charset="0"/>
            </a:endParaRPr>
          </a:p>
        </p:txBody>
      </p:sp>
      <p:pic>
        <p:nvPicPr>
          <p:cNvPr id="25604" name="Picture 6"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graphicFrame>
        <p:nvGraphicFramePr>
          <p:cNvPr id="12" name="Chart 11"/>
          <p:cNvGraphicFramePr>
            <a:graphicFrameLocks/>
          </p:cNvGraphicFramePr>
          <p:nvPr/>
        </p:nvGraphicFramePr>
        <p:xfrm>
          <a:off x="2147365213" y="2147365213"/>
          <a:ext cx="0" cy="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a:graphicFrameLocks/>
          </p:cNvGraphicFramePr>
          <p:nvPr/>
        </p:nvGraphicFramePr>
        <p:xfrm>
          <a:off x="2147365213" y="2147365213"/>
          <a:ext cx="0" cy="0"/>
        </p:xfrm>
        <a:graphic>
          <a:graphicData uri="http://schemas.openxmlformats.org/drawingml/2006/chart">
            <c:chart xmlns:c="http://schemas.openxmlformats.org/drawingml/2006/chart" xmlns:r="http://schemas.openxmlformats.org/officeDocument/2006/relationships" r:id="rId6"/>
          </a:graphicData>
        </a:graphic>
      </p:graphicFrame>
      <p:sp>
        <p:nvSpPr>
          <p:cNvPr id="13" name="Content Placeholder 4"/>
          <p:cNvSpPr txBox="1">
            <a:spLocks/>
          </p:cNvSpPr>
          <p:nvPr/>
        </p:nvSpPr>
        <p:spPr bwMode="auto">
          <a:xfrm>
            <a:off x="457200" y="5562600"/>
            <a:ext cx="8382000" cy="1066800"/>
          </a:xfrm>
          <a:prstGeom prst="rect">
            <a:avLst/>
          </a:prstGeom>
          <a:solidFill>
            <a:schemeClr val="bg1">
              <a:lumMod val="75000"/>
            </a:schemeClr>
          </a:solidFill>
          <a:ln w="9525">
            <a:noFill/>
            <a:miter lim="800000"/>
            <a:headEnd/>
            <a:tailEnd/>
          </a:ln>
        </p:spPr>
        <p:txBody>
          <a:bodyPr/>
          <a:lstStyle/>
          <a:p>
            <a:pPr marL="342900" indent="-342900" eaLnBrk="0" hangingPunct="0">
              <a:spcBef>
                <a:spcPct val="20000"/>
              </a:spcBef>
              <a:buClr>
                <a:srgbClr val="001933"/>
              </a:buClr>
              <a:defRPr/>
            </a:pPr>
            <a:r>
              <a:rPr lang="ru-RU" sz="15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Ризиците околу растот се главно во надолна насока </a:t>
            </a:r>
            <a:r>
              <a:rPr lang="ru-RU" sz="15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 се поврзани со интензитетот на личната потрошувачка во услови на намалување на реалната куповна моќ  на населението  при зголемена инфлација </a:t>
            </a:r>
            <a:r>
              <a:rPr lang="ru-RU" sz="15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 евентуално потфрлање во реализацијата на очекуваните </a:t>
            </a:r>
            <a:r>
              <a:rPr lang="ru-RU" sz="15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инвестиции.</a:t>
            </a:r>
            <a:r>
              <a:rPr lang="en-US" sz="15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r>
            <a:br>
              <a:rPr lang="en-US" sz="15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br>
            <a:endParaRPr lang="en-US" sz="15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25610" name="Picture 2"/>
          <p:cNvPicPr>
            <a:picLocks noChangeAspect="1" noChangeArrowheads="1"/>
          </p:cNvPicPr>
          <p:nvPr/>
        </p:nvPicPr>
        <p:blipFill>
          <a:blip r:embed="rId7" cstate="print"/>
          <a:srcRect/>
          <a:stretch>
            <a:fillRect/>
          </a:stretch>
        </p:blipFill>
        <p:spPr bwMode="auto">
          <a:xfrm>
            <a:off x="4572000" y="2667000"/>
            <a:ext cx="4162425" cy="2895600"/>
          </a:xfrm>
          <a:prstGeom prst="rect">
            <a:avLst/>
          </a:prstGeom>
          <a:noFill/>
          <a:ln w="9525">
            <a:noFill/>
            <a:miter lim="800000"/>
            <a:headEnd/>
            <a:tailEnd/>
          </a:ln>
        </p:spPr>
      </p:pic>
      <p:pic>
        <p:nvPicPr>
          <p:cNvPr id="7170" name="Picture 2"/>
          <p:cNvPicPr>
            <a:picLocks noChangeAspect="1" noChangeArrowheads="1"/>
          </p:cNvPicPr>
          <p:nvPr/>
        </p:nvPicPr>
        <p:blipFill>
          <a:blip r:embed="rId8" cstate="print"/>
          <a:srcRect/>
          <a:stretch>
            <a:fillRect/>
          </a:stretch>
        </p:blipFill>
        <p:spPr bwMode="auto">
          <a:xfrm>
            <a:off x="609600" y="2667000"/>
            <a:ext cx="3962400" cy="2895600"/>
          </a:xfrm>
          <a:prstGeom prst="rect">
            <a:avLst/>
          </a:prstGeom>
          <a:noFill/>
          <a:ln w="9525">
            <a:solidFill>
              <a:srgbClr val="C0C0C0"/>
            </a:solidFill>
            <a:miter lim="800000"/>
            <a:headEnd/>
            <a:tailEnd/>
          </a:ln>
          <a:effectLst/>
        </p:spPr>
      </p:pic>
      <p:sp>
        <p:nvSpPr>
          <p:cNvPr id="14" name="Slide Number Placeholder 13"/>
          <p:cNvSpPr>
            <a:spLocks noGrp="1"/>
          </p:cNvSpPr>
          <p:nvPr>
            <p:ph type="sldNum" sz="quarter" idx="12"/>
          </p:nvPr>
        </p:nvSpPr>
        <p:spPr/>
        <p:txBody>
          <a:bodyPr/>
          <a:lstStyle/>
          <a:p>
            <a:pPr>
              <a:defRPr/>
            </a:pPr>
            <a:fld id="{9F2A81FD-138D-4F71-92D2-058F88B136BB}"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idx="4294967295"/>
          </p:nvPr>
        </p:nvSpPr>
        <p:spPr bwMode="auto">
          <a:xfrm>
            <a:off x="457200" y="228600"/>
            <a:ext cx="8229600" cy="457200"/>
          </a:xfrm>
          <a:prstGeom prst="rect">
            <a:avLst/>
          </a:prstGeom>
          <a:ln>
            <a:miter lim="800000"/>
            <a:headEnd/>
            <a:tailEnd/>
          </a:ln>
        </p:spPr>
        <p:txBody>
          <a:bodyPr/>
          <a:lstStyle/>
          <a:p>
            <a:pPr eaLnBrk="1" hangingPunct="1">
              <a:defRPr/>
            </a:pPr>
            <a:r>
              <a:rPr lang="mk-MK" sz="2400" b="1" dirty="0" smtClean="0">
                <a:solidFill>
                  <a:schemeClr val="accent5">
                    <a:lumMod val="75000"/>
                  </a:schemeClr>
                </a:solidFill>
                <a:latin typeface="Tahoma" pitchFamily="34" charset="0"/>
                <a:cs typeface="Tahoma" pitchFamily="34" charset="0"/>
              </a:rPr>
              <a:t>ИНФЛАЦИЈА</a:t>
            </a:r>
            <a:endParaRPr lang="en-US" sz="2400" b="1" dirty="0" smtClean="0">
              <a:solidFill>
                <a:schemeClr val="accent5">
                  <a:lumMod val="75000"/>
                </a:schemeClr>
              </a:solidFill>
              <a:latin typeface="Tahoma" pitchFamily="34" charset="0"/>
              <a:cs typeface="Tahoma" pitchFamily="34" charset="0"/>
            </a:endParaRPr>
          </a:p>
        </p:txBody>
      </p:sp>
      <p:sp>
        <p:nvSpPr>
          <p:cNvPr id="26627" name="Content Placeholder 4"/>
          <p:cNvSpPr txBox="1">
            <a:spLocks/>
          </p:cNvSpPr>
          <p:nvPr/>
        </p:nvSpPr>
        <p:spPr bwMode="auto">
          <a:xfrm>
            <a:off x="0" y="609600"/>
            <a:ext cx="3810000" cy="6019800"/>
          </a:xfrm>
          <a:prstGeom prst="rect">
            <a:avLst/>
          </a:prstGeom>
          <a:noFill/>
          <a:ln w="9525">
            <a:noFill/>
            <a:miter lim="800000"/>
            <a:headEnd/>
            <a:tailEnd/>
          </a:ln>
        </p:spPr>
        <p:txBody>
          <a:bodyPr/>
          <a:lstStyle/>
          <a:p>
            <a:pPr marL="342900" indent="-342900" algn="just">
              <a:spcBef>
                <a:spcPct val="20000"/>
              </a:spcBef>
              <a:spcAft>
                <a:spcPts val="600"/>
              </a:spcAft>
              <a:buClr>
                <a:srgbClr val="0066CC"/>
              </a:buClr>
              <a:buFont typeface="Wingdings" pitchFamily="2" charset="2"/>
              <a:buChar char="q"/>
            </a:pPr>
            <a:r>
              <a:rPr lang="mk-MK" sz="1400" dirty="0">
                <a:solidFill>
                  <a:srgbClr val="0033CC"/>
                </a:solidFill>
                <a:latin typeface="Tahoma" pitchFamily="34" charset="0"/>
                <a:cs typeface="Tahoma" pitchFamily="34" charset="0"/>
              </a:rPr>
              <a:t>Во Кв.2 на 2011 година се очекува </a:t>
            </a:r>
            <a:r>
              <a:rPr lang="mk-MK" sz="1400" dirty="0" smtClean="0">
                <a:solidFill>
                  <a:srgbClr val="0033CC"/>
                </a:solidFill>
                <a:latin typeface="Tahoma" pitchFamily="34" charset="0"/>
                <a:cs typeface="Tahoma" pitchFamily="34" charset="0"/>
              </a:rPr>
              <a:t>инфлацијата да се движи во интервал од 5 - 5,5%</a:t>
            </a:r>
            <a:r>
              <a:rPr lang="mk-MK" sz="1400" dirty="0" smtClean="0">
                <a:solidFill>
                  <a:srgbClr val="FF0000"/>
                </a:solidFill>
                <a:latin typeface="Tahoma" pitchFamily="34" charset="0"/>
                <a:cs typeface="Tahoma" pitchFamily="34" charset="0"/>
              </a:rPr>
              <a:t> </a:t>
            </a:r>
            <a:r>
              <a:rPr lang="mk-MK" sz="1400" dirty="0">
                <a:solidFill>
                  <a:srgbClr val="0033CC"/>
                </a:solidFill>
                <a:latin typeface="Tahoma" pitchFamily="34" charset="0"/>
                <a:cs typeface="Tahoma" pitchFamily="34" charset="0"/>
              </a:rPr>
              <a:t>условена исклучиво од влијанието на факторите на страната на понудата. </a:t>
            </a:r>
            <a:r>
              <a:rPr lang="mk-MK" sz="1400" dirty="0" smtClean="0">
                <a:solidFill>
                  <a:srgbClr val="0033CC"/>
                </a:solidFill>
                <a:latin typeface="Tahoma" pitchFamily="34" charset="0"/>
                <a:cs typeface="Tahoma" pitchFamily="34" charset="0"/>
              </a:rPr>
              <a:t>Во следните два квартали се очекува инфлацијата благо да забави.</a:t>
            </a:r>
            <a:endParaRPr lang="en-US" sz="1400" dirty="0">
              <a:solidFill>
                <a:srgbClr val="0033CC"/>
              </a:solidFill>
              <a:latin typeface="Tahoma" pitchFamily="34" charset="0"/>
              <a:cs typeface="Tahoma" pitchFamily="34" charset="0"/>
            </a:endParaRPr>
          </a:p>
          <a:p>
            <a:pPr marL="342900" indent="-342900" algn="just">
              <a:spcBef>
                <a:spcPct val="20000"/>
              </a:spcBef>
              <a:spcAft>
                <a:spcPts val="600"/>
              </a:spcAft>
              <a:buClr>
                <a:srgbClr val="0066CC"/>
              </a:buClr>
              <a:buFont typeface="Wingdings" pitchFamily="2" charset="2"/>
              <a:buChar char="q"/>
            </a:pPr>
            <a:r>
              <a:rPr lang="mk-MK" sz="1400" b="1" dirty="0">
                <a:solidFill>
                  <a:srgbClr val="FF0000"/>
                </a:solidFill>
                <a:latin typeface="Tahoma" pitchFamily="34" charset="0"/>
                <a:cs typeface="Tahoma" pitchFamily="34" charset="0"/>
              </a:rPr>
              <a:t>За цела 2011 година, се очекува просечна стапка на инфлација од </a:t>
            </a:r>
            <a:r>
              <a:rPr lang="mk-MK" sz="1400" b="1" dirty="0" smtClean="0">
                <a:solidFill>
                  <a:srgbClr val="FF0000"/>
                </a:solidFill>
                <a:latin typeface="Tahoma" pitchFamily="34" charset="0"/>
                <a:cs typeface="Tahoma" pitchFamily="34" charset="0"/>
              </a:rPr>
              <a:t>4,5 - </a:t>
            </a:r>
            <a:r>
              <a:rPr lang="mk-MK" sz="1400" b="1" dirty="0">
                <a:solidFill>
                  <a:srgbClr val="FF0000"/>
                </a:solidFill>
                <a:latin typeface="Tahoma" pitchFamily="34" charset="0"/>
                <a:cs typeface="Tahoma" pitchFamily="34" charset="0"/>
              </a:rPr>
              <a:t>5%, што претставува нагорна ревизија во однос на јануарската проекција (за </a:t>
            </a:r>
            <a:r>
              <a:rPr lang="mk-MK" sz="1400" b="1" dirty="0" smtClean="0">
                <a:solidFill>
                  <a:srgbClr val="FF0000"/>
                </a:solidFill>
                <a:latin typeface="Tahoma" pitchFamily="34" charset="0"/>
                <a:cs typeface="Tahoma" pitchFamily="34" charset="0"/>
              </a:rPr>
              <a:t>1,5 - 2 </a:t>
            </a:r>
            <a:r>
              <a:rPr lang="mk-MK" sz="1400" b="1" dirty="0" err="1">
                <a:solidFill>
                  <a:srgbClr val="FF0000"/>
                </a:solidFill>
                <a:latin typeface="Tahoma" pitchFamily="34" charset="0"/>
                <a:cs typeface="Tahoma" pitchFamily="34" charset="0"/>
              </a:rPr>
              <a:t>п.п</a:t>
            </a:r>
            <a:r>
              <a:rPr lang="mk-MK" sz="1400" b="1" dirty="0">
                <a:solidFill>
                  <a:srgbClr val="FF0000"/>
                </a:solidFill>
                <a:latin typeface="Tahoma" pitchFamily="34" charset="0"/>
                <a:cs typeface="Tahoma" pitchFamily="34" charset="0"/>
              </a:rPr>
              <a:t>.) заради:</a:t>
            </a:r>
          </a:p>
          <a:p>
            <a:pPr marL="342900" indent="-342900" algn="just">
              <a:spcBef>
                <a:spcPct val="20000"/>
              </a:spcBef>
              <a:spcAft>
                <a:spcPts val="600"/>
              </a:spcAft>
              <a:buClr>
                <a:srgbClr val="0066CC"/>
              </a:buClr>
              <a:buFont typeface="Wingdings" pitchFamily="2" charset="2"/>
              <a:buChar char="§"/>
            </a:pPr>
            <a:r>
              <a:rPr lang="mk-MK" sz="1400" dirty="0">
                <a:solidFill>
                  <a:srgbClr val="0033CC"/>
                </a:solidFill>
                <a:latin typeface="Tahoma" pitchFamily="34" charset="0"/>
                <a:cs typeface="Tahoma" pitchFamily="34" charset="0"/>
              </a:rPr>
              <a:t>Повисоките остварувања и нагорните ревизии на светските цени на храната и на цените на </a:t>
            </a:r>
            <a:r>
              <a:rPr lang="mk-MK" sz="1400" dirty="0" smtClean="0">
                <a:solidFill>
                  <a:srgbClr val="0033CC"/>
                </a:solidFill>
                <a:latin typeface="Tahoma" pitchFamily="34" charset="0"/>
                <a:cs typeface="Tahoma" pitchFamily="34" charset="0"/>
              </a:rPr>
              <a:t>нафтата.</a:t>
            </a:r>
            <a:endParaRPr lang="ru-RU" sz="1400" dirty="0">
              <a:solidFill>
                <a:srgbClr val="0033CC"/>
              </a:solidFill>
              <a:latin typeface="Tahoma" pitchFamily="34" charset="0"/>
              <a:cs typeface="Tahoma" pitchFamily="34" charset="0"/>
            </a:endParaRPr>
          </a:p>
          <a:p>
            <a:pPr marL="342900" indent="-342900" algn="just">
              <a:spcBef>
                <a:spcPct val="20000"/>
              </a:spcBef>
              <a:spcAft>
                <a:spcPts val="600"/>
              </a:spcAft>
              <a:buClr>
                <a:srgbClr val="0066CC"/>
              </a:buClr>
              <a:buFont typeface="Wingdings" pitchFamily="2" charset="2"/>
              <a:buChar char="§"/>
            </a:pPr>
            <a:r>
              <a:rPr lang="mk-MK" sz="1400" dirty="0" smtClean="0">
                <a:solidFill>
                  <a:srgbClr val="0033CC"/>
                </a:solidFill>
                <a:latin typeface="Tahoma" pitchFamily="34" charset="0"/>
                <a:cs typeface="Tahoma" pitchFamily="34" charset="0"/>
              </a:rPr>
              <a:t>Оценуваме слаб интензитет на инфлациски притисоци од </a:t>
            </a:r>
            <a:r>
              <a:rPr lang="mk-MK" sz="1400" dirty="0">
                <a:solidFill>
                  <a:srgbClr val="0033CC"/>
                </a:solidFill>
                <a:latin typeface="Tahoma" pitchFamily="34" charset="0"/>
                <a:cs typeface="Tahoma" pitchFamily="34" charset="0"/>
              </a:rPr>
              <a:t>агрегатната </a:t>
            </a:r>
            <a:r>
              <a:rPr lang="mk-MK" sz="1400" dirty="0" smtClean="0">
                <a:solidFill>
                  <a:srgbClr val="0033CC"/>
                </a:solidFill>
                <a:latin typeface="Tahoma" pitchFamily="34" charset="0"/>
                <a:cs typeface="Tahoma" pitchFamily="34" charset="0"/>
              </a:rPr>
              <a:t>побарувачка, бидејќи растот на економијата останува под потенцијалот.</a:t>
            </a:r>
            <a:endParaRPr lang="en-US" sz="1400" dirty="0">
              <a:solidFill>
                <a:srgbClr val="0033CC"/>
              </a:solidFill>
              <a:latin typeface="Tahoma" pitchFamily="34" charset="0"/>
              <a:cs typeface="Tahoma" pitchFamily="34" charset="0"/>
            </a:endParaRPr>
          </a:p>
          <a:p>
            <a:pPr marL="342900" indent="-342900">
              <a:spcBef>
                <a:spcPct val="20000"/>
              </a:spcBef>
              <a:spcAft>
                <a:spcPts val="600"/>
              </a:spcAft>
              <a:buClr>
                <a:srgbClr val="0066CC"/>
              </a:buClr>
              <a:buFont typeface="Wingdings" pitchFamily="2" charset="2"/>
              <a:buChar char="q"/>
            </a:pPr>
            <a:r>
              <a:rPr lang="mk-MK" sz="1400" b="1" dirty="0">
                <a:solidFill>
                  <a:srgbClr val="FF0000"/>
                </a:solidFill>
                <a:latin typeface="Tahoma" pitchFamily="34" charset="0"/>
                <a:cs typeface="Tahoma" pitchFamily="34" charset="0"/>
              </a:rPr>
              <a:t>Базичната инфлација се очекува да се движи околу 1,5%.</a:t>
            </a:r>
            <a:endParaRPr lang="en-US" sz="1400" b="1" dirty="0">
              <a:solidFill>
                <a:srgbClr val="FF0000"/>
              </a:solidFill>
              <a:latin typeface="Tahoma" pitchFamily="34" charset="0"/>
              <a:cs typeface="Tahoma" pitchFamily="34" charset="0"/>
            </a:endParaRPr>
          </a:p>
          <a:p>
            <a:pPr marL="342900" indent="-342900">
              <a:spcBef>
                <a:spcPct val="20000"/>
              </a:spcBef>
              <a:buClr>
                <a:srgbClr val="0066CC"/>
              </a:buClr>
              <a:buFont typeface="Wingdings" pitchFamily="2" charset="2"/>
              <a:buChar char="Ø"/>
            </a:pPr>
            <a:endParaRPr lang="en-US" sz="1600" dirty="0">
              <a:solidFill>
                <a:srgbClr val="0033CC"/>
              </a:solidFill>
              <a:latin typeface="Tahoma" pitchFamily="34" charset="0"/>
              <a:cs typeface="Tahoma" pitchFamily="34" charset="0"/>
            </a:endParaRPr>
          </a:p>
          <a:p>
            <a:pPr marL="342900" indent="-342900">
              <a:spcBef>
                <a:spcPct val="20000"/>
              </a:spcBef>
              <a:buClr>
                <a:srgbClr val="0066CC"/>
              </a:buClr>
              <a:buFont typeface="Wingdings" pitchFamily="2" charset="2"/>
              <a:buChar char="Ø"/>
            </a:pPr>
            <a:endParaRPr lang="en-US" sz="1600" dirty="0">
              <a:solidFill>
                <a:srgbClr val="0033CC"/>
              </a:solidFill>
              <a:latin typeface="Tahoma" pitchFamily="34" charset="0"/>
              <a:cs typeface="Tahoma" pitchFamily="34" charset="0"/>
            </a:endParaRPr>
          </a:p>
          <a:p>
            <a:pPr marL="342900" indent="-342900">
              <a:spcBef>
                <a:spcPct val="20000"/>
              </a:spcBef>
              <a:buClr>
                <a:srgbClr val="0066CC"/>
              </a:buClr>
              <a:buFont typeface="Wingdings" pitchFamily="2" charset="2"/>
              <a:buChar char="Ø"/>
            </a:pPr>
            <a:endParaRPr lang="en-US" sz="1600" dirty="0">
              <a:solidFill>
                <a:srgbClr val="0033CC"/>
              </a:solidFill>
              <a:latin typeface="Tahoma" pitchFamily="34" charset="0"/>
              <a:cs typeface="Tahoma" pitchFamily="34" charset="0"/>
            </a:endParaRPr>
          </a:p>
          <a:p>
            <a:pPr marL="342900" indent="-342900">
              <a:spcBef>
                <a:spcPct val="20000"/>
              </a:spcBef>
              <a:buClr>
                <a:schemeClr val="accent2"/>
              </a:buClr>
            </a:pPr>
            <a:r>
              <a:rPr lang="en-US" sz="1600" b="1" i="1" dirty="0">
                <a:solidFill>
                  <a:srgbClr val="0033CC"/>
                </a:solidFill>
                <a:latin typeface="Tahoma" pitchFamily="34" charset="0"/>
                <a:cs typeface="Tahoma" pitchFamily="34" charset="0"/>
              </a:rPr>
              <a:t/>
            </a:r>
            <a:br>
              <a:rPr lang="en-US" sz="1600" b="1" i="1" dirty="0">
                <a:solidFill>
                  <a:srgbClr val="0033CC"/>
                </a:solidFill>
                <a:latin typeface="Tahoma" pitchFamily="34" charset="0"/>
                <a:cs typeface="Tahoma" pitchFamily="34" charset="0"/>
              </a:rPr>
            </a:br>
            <a:endParaRPr lang="en-US" sz="1600" b="1" i="1" dirty="0">
              <a:solidFill>
                <a:srgbClr val="0033CC"/>
              </a:solidFill>
              <a:latin typeface="Tahoma" pitchFamily="34" charset="0"/>
              <a:cs typeface="Tahoma" pitchFamily="34" charset="0"/>
            </a:endParaRPr>
          </a:p>
        </p:txBody>
      </p:sp>
      <p:pic>
        <p:nvPicPr>
          <p:cNvPr id="26628" name="Picture 6"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10" name="Rectangle 2"/>
          <p:cNvSpPr>
            <a:spLocks noChangeArrowheads="1"/>
          </p:cNvSpPr>
          <p:nvPr/>
        </p:nvSpPr>
        <p:spPr bwMode="auto">
          <a:xfrm>
            <a:off x="3962400" y="4876800"/>
            <a:ext cx="4953000" cy="1600200"/>
          </a:xfrm>
          <a:prstGeom prst="rect">
            <a:avLst/>
          </a:prstGeom>
          <a:solidFill>
            <a:schemeClr val="bg1">
              <a:lumMod val="75000"/>
            </a:schemeClr>
          </a:solidFill>
          <a:ln w="9525">
            <a:noFill/>
            <a:miter lim="800000"/>
            <a:headEnd/>
            <a:tailEnd/>
          </a:ln>
        </p:spPr>
        <p:txBody>
          <a:bodyPr/>
          <a:lstStyle/>
          <a:p>
            <a:pPr marL="342900" indent="-342900" eaLnBrk="0" hangingPunct="0">
              <a:lnSpc>
                <a:spcPct val="85000"/>
              </a:lnSpc>
              <a:spcBef>
                <a:spcPct val="20000"/>
              </a:spcBef>
              <a:buClr>
                <a:srgbClr val="001933"/>
              </a:buClr>
              <a:defRPr/>
            </a:pP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Ризиците околу проекцијата на инфлацијата за 2011 година се оценуваат како претежно нагорни </a:t>
            </a: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поврзани со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евентуално посилниот раст на светските цени на храната и на енергијата од очекуваниот и поинтензивните преносни индиректни ефекти врз останатите </a:t>
            </a:r>
            <a:r>
              <a:rPr lang="ru-RU"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цени.</a:t>
            </a:r>
            <a:endPar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a:p>
            <a:pPr marL="342900" indent="-342900" eaLnBrk="0" hangingPunct="0">
              <a:lnSpc>
                <a:spcPct val="85000"/>
              </a:lnSpc>
              <a:spcBef>
                <a:spcPct val="20000"/>
              </a:spcBef>
              <a:buClr>
                <a:srgbClr val="001933"/>
              </a:buClr>
              <a:buFont typeface="Wingdings" pitchFamily="2" charset="2"/>
              <a:buChar char="Ø"/>
              <a:defRPr/>
            </a:pPr>
            <a:endParaRPr lang="en-US"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8195" name="Picture 3"/>
          <p:cNvPicPr>
            <a:picLocks noChangeAspect="1" noChangeArrowheads="1"/>
          </p:cNvPicPr>
          <p:nvPr/>
        </p:nvPicPr>
        <p:blipFill>
          <a:blip r:embed="rId5" cstate="print"/>
          <a:srcRect/>
          <a:stretch>
            <a:fillRect/>
          </a:stretch>
        </p:blipFill>
        <p:spPr bwMode="auto">
          <a:xfrm>
            <a:off x="4038600" y="1066800"/>
            <a:ext cx="4876800" cy="3352800"/>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pPr>
              <a:defRPr/>
            </a:pPr>
            <a:fld id="{9F2A81FD-138D-4F71-92D2-058F88B136BB}" type="slidenum">
              <a:rPr lang="en-US" smtClean="0"/>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457200" y="152400"/>
            <a:ext cx="8229600" cy="457200"/>
          </a:xfrm>
          <a:prstGeom prst="rect">
            <a:avLst/>
          </a:prstGeom>
        </p:spPr>
        <p:txBody>
          <a:bodyPr/>
          <a:lstStyle/>
          <a:p>
            <a:pPr eaLnBrk="1" hangingPunct="1">
              <a:defRPr/>
            </a:pPr>
            <a:r>
              <a:rPr lang="mk-MK" sz="24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НАДВОРЕШЕН СЕКТОР</a:t>
            </a:r>
            <a:endParaRPr lang="en-US" sz="2400" b="1" dirty="0" smtClean="0">
              <a:solidFill>
                <a:schemeClr val="accent5">
                  <a:lumMod val="75000"/>
                </a:schemeClr>
              </a:solidFill>
              <a:effectLst>
                <a:outerShdw blurRad="38100" dist="38100" dir="2700000" algn="tl">
                  <a:srgbClr val="C0C0C0"/>
                </a:outerShdw>
              </a:effectLst>
              <a:latin typeface="MAC C Times" pitchFamily="18" charset="0"/>
            </a:endParaRPr>
          </a:p>
        </p:txBody>
      </p:sp>
      <p:pic>
        <p:nvPicPr>
          <p:cNvPr id="27651" name="Picture 6"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27653" name="Rectangle 9"/>
          <p:cNvSpPr>
            <a:spLocks noChangeArrowheads="1"/>
          </p:cNvSpPr>
          <p:nvPr/>
        </p:nvSpPr>
        <p:spPr bwMode="auto">
          <a:xfrm>
            <a:off x="457200" y="533400"/>
            <a:ext cx="8229600" cy="1970088"/>
          </a:xfrm>
          <a:prstGeom prst="rect">
            <a:avLst/>
          </a:prstGeom>
          <a:noFill/>
          <a:ln w="9525">
            <a:noFill/>
            <a:miter lim="800000"/>
            <a:headEnd/>
            <a:tailEnd/>
          </a:ln>
        </p:spPr>
        <p:txBody>
          <a:bodyPr>
            <a:spAutoFit/>
          </a:bodyPr>
          <a:lstStyle/>
          <a:p>
            <a:pPr marL="323850" indent="-342900" algn="just">
              <a:buClr>
                <a:srgbClr val="0066CC"/>
              </a:buClr>
            </a:pPr>
            <a:r>
              <a:rPr lang="mk-MK" dirty="0">
                <a:solidFill>
                  <a:srgbClr val="FF3300"/>
                </a:solidFill>
                <a:latin typeface="Tahoma" pitchFamily="34" charset="0"/>
              </a:rPr>
              <a:t>	</a:t>
            </a:r>
            <a:r>
              <a:rPr lang="mk-MK" sz="1400" dirty="0">
                <a:solidFill>
                  <a:srgbClr val="0033CC"/>
                </a:solidFill>
                <a:latin typeface="Tahoma" pitchFamily="34" charset="0"/>
                <a:cs typeface="Tahoma" pitchFamily="34" charset="0"/>
              </a:rPr>
              <a:t>Во Кв.2 2011 година, дефицитот на тековната сметка се очекува да изнесува 1% од БДП, што претставува незначително годишно проширување за 0,3 </a:t>
            </a:r>
            <a:r>
              <a:rPr lang="mk-MK" sz="1400" dirty="0" err="1">
                <a:solidFill>
                  <a:srgbClr val="0033CC"/>
                </a:solidFill>
                <a:latin typeface="Tahoma" pitchFamily="34" charset="0"/>
                <a:cs typeface="Tahoma" pitchFamily="34" charset="0"/>
              </a:rPr>
              <a:t>п.п</a:t>
            </a:r>
            <a:r>
              <a:rPr lang="mk-MK" sz="1400" dirty="0">
                <a:solidFill>
                  <a:srgbClr val="0033CC"/>
                </a:solidFill>
                <a:latin typeface="Tahoma" pitchFamily="34" charset="0"/>
                <a:cs typeface="Tahoma" pitchFamily="34" charset="0"/>
              </a:rPr>
              <a:t>., во најголем дел условено од оценката за годишно намалување на </a:t>
            </a:r>
            <a:r>
              <a:rPr lang="mk-MK" sz="1400" dirty="0" err="1">
                <a:solidFill>
                  <a:srgbClr val="0033CC"/>
                </a:solidFill>
                <a:latin typeface="Tahoma" pitchFamily="34" charset="0"/>
                <a:cs typeface="Tahoma" pitchFamily="34" charset="0"/>
              </a:rPr>
              <a:t>нето-приливите</a:t>
            </a:r>
            <a:r>
              <a:rPr lang="mk-MK" sz="1400" dirty="0">
                <a:solidFill>
                  <a:srgbClr val="0033CC"/>
                </a:solidFill>
                <a:latin typeface="Tahoma" pitchFamily="34" charset="0"/>
                <a:cs typeface="Tahoma" pitchFamily="34" charset="0"/>
              </a:rPr>
              <a:t> од приватни трансфери. </a:t>
            </a:r>
          </a:p>
          <a:p>
            <a:pPr marL="323850" indent="-342900" algn="just">
              <a:buClr>
                <a:srgbClr val="0066CC"/>
              </a:buClr>
              <a:buFont typeface="Wingdings" pitchFamily="2" charset="2"/>
              <a:buChar char="q"/>
            </a:pPr>
            <a:r>
              <a:rPr lang="ru-RU" sz="1400" b="1" dirty="0">
                <a:solidFill>
                  <a:srgbClr val="FF0000"/>
                </a:solidFill>
                <a:latin typeface="Tahoma" pitchFamily="34" charset="0"/>
                <a:cs typeface="Tahoma" pitchFamily="34" charset="0"/>
              </a:rPr>
              <a:t>Дефицитот на тековната сметка за 2011 година се оценува на 6,1% од БДП, </a:t>
            </a:r>
            <a:r>
              <a:rPr lang="ru-RU" sz="1400" dirty="0">
                <a:solidFill>
                  <a:srgbClr val="0033CC"/>
                </a:solidFill>
                <a:latin typeface="Tahoma" pitchFamily="34" charset="0"/>
                <a:cs typeface="Tahoma" pitchFamily="34" charset="0"/>
              </a:rPr>
              <a:t>што е зголемување во однос на проектираното ниво од јануари (за </a:t>
            </a:r>
            <a:r>
              <a:rPr lang="ru-RU" sz="1400" dirty="0" smtClean="0">
                <a:solidFill>
                  <a:srgbClr val="0033CC"/>
                </a:solidFill>
                <a:latin typeface="Tahoma" pitchFamily="34" charset="0"/>
                <a:cs typeface="Tahoma" pitchFamily="34" charset="0"/>
              </a:rPr>
              <a:t>1,6 </a:t>
            </a:r>
            <a:r>
              <a:rPr lang="ru-RU" sz="1400" dirty="0">
                <a:solidFill>
                  <a:srgbClr val="0033CC"/>
                </a:solidFill>
                <a:latin typeface="Tahoma" pitchFamily="34" charset="0"/>
                <a:cs typeface="Tahoma" pitchFamily="34" charset="0"/>
              </a:rPr>
              <a:t>п.п.), заради:</a:t>
            </a:r>
          </a:p>
          <a:p>
            <a:pPr marL="323850" indent="-342900" algn="just">
              <a:buClr>
                <a:srgbClr val="0066CC"/>
              </a:buClr>
              <a:buFont typeface="Wingdings" pitchFamily="2" charset="2"/>
              <a:buChar char="Ø"/>
            </a:pPr>
            <a:r>
              <a:rPr lang="ru-RU" sz="1400" dirty="0">
                <a:solidFill>
                  <a:srgbClr val="0033CC"/>
                </a:solidFill>
                <a:latin typeface="Tahoma" pitchFamily="34" charset="0"/>
                <a:cs typeface="Tahoma" pitchFamily="34" charset="0"/>
              </a:rPr>
              <a:t>Разликата во споредбената основа и</a:t>
            </a:r>
          </a:p>
          <a:p>
            <a:pPr marL="323850" indent="-342900" algn="just">
              <a:buClr>
                <a:srgbClr val="0066CC"/>
              </a:buClr>
              <a:buFont typeface="Wingdings" pitchFamily="2" charset="2"/>
              <a:buChar char="Ø"/>
            </a:pPr>
            <a:r>
              <a:rPr lang="ru-RU" sz="1400" dirty="0">
                <a:solidFill>
                  <a:srgbClr val="0033CC"/>
                </a:solidFill>
                <a:latin typeface="Tahoma" pitchFamily="34" charset="0"/>
                <a:cs typeface="Tahoma" pitchFamily="34" charset="0"/>
              </a:rPr>
              <a:t>Оценката за пониски приливи врз основа на приватни трансфери, додека  </a:t>
            </a:r>
            <a:endParaRPr lang="en-US" sz="1400" b="1" dirty="0">
              <a:solidFill>
                <a:srgbClr val="0033CC"/>
              </a:solidFill>
              <a:latin typeface="Tahoma" pitchFamily="34" charset="0"/>
              <a:cs typeface="Tahoma" pitchFamily="34" charset="0"/>
            </a:endParaRPr>
          </a:p>
          <a:p>
            <a:pPr marL="323850" indent="-342900" algn="just">
              <a:buClr>
                <a:srgbClr val="0066CC"/>
              </a:buClr>
              <a:buFont typeface="Wingdings" pitchFamily="2" charset="2"/>
              <a:buChar char="Ø"/>
            </a:pPr>
            <a:r>
              <a:rPr lang="mk-MK" sz="1400" dirty="0">
                <a:solidFill>
                  <a:srgbClr val="0033CC"/>
                </a:solidFill>
                <a:latin typeface="Tahoma" pitchFamily="34" charset="0"/>
                <a:cs typeface="Tahoma" pitchFamily="34" charset="0"/>
              </a:rPr>
              <a:t>Трговскиот дефицит останува во рамки на претходната проекција (22,7% од БДП</a:t>
            </a:r>
            <a:r>
              <a:rPr lang="mk-MK" sz="1400" dirty="0" smtClean="0">
                <a:solidFill>
                  <a:srgbClr val="0033CC"/>
                </a:solidFill>
                <a:latin typeface="Tahoma" pitchFamily="34" charset="0"/>
                <a:cs typeface="Tahoma" pitchFamily="34" charset="0"/>
              </a:rPr>
              <a:t>). </a:t>
            </a:r>
            <a:endParaRPr lang="mk-MK" sz="1400" dirty="0">
              <a:solidFill>
                <a:srgbClr val="0033CC"/>
              </a:solidFill>
              <a:latin typeface="Tahoma" pitchFamily="34" charset="0"/>
              <a:cs typeface="Tahoma" pitchFamily="34" charset="0"/>
            </a:endParaRPr>
          </a:p>
        </p:txBody>
      </p:sp>
      <p:sp>
        <p:nvSpPr>
          <p:cNvPr id="10" name="Rectangle 2"/>
          <p:cNvSpPr>
            <a:spLocks noChangeArrowheads="1"/>
          </p:cNvSpPr>
          <p:nvPr/>
        </p:nvSpPr>
        <p:spPr bwMode="auto">
          <a:xfrm>
            <a:off x="533400" y="5638800"/>
            <a:ext cx="8305800" cy="990600"/>
          </a:xfrm>
          <a:prstGeom prst="rect">
            <a:avLst/>
          </a:prstGeom>
          <a:solidFill>
            <a:schemeClr val="bg1">
              <a:lumMod val="75000"/>
            </a:schemeClr>
          </a:solidFill>
          <a:ln w="9525">
            <a:noFill/>
            <a:miter lim="800000"/>
            <a:headEnd/>
            <a:tailEnd/>
          </a:ln>
        </p:spPr>
        <p:txBody>
          <a:bodyPr/>
          <a:lstStyle/>
          <a:p>
            <a:pPr marL="342900" indent="-342900" eaLnBrk="0" hangingPunct="0">
              <a:lnSpc>
                <a:spcPct val="85000"/>
              </a:lnSpc>
              <a:spcBef>
                <a:spcPct val="20000"/>
              </a:spcBef>
              <a:buClr>
                <a:srgbClr val="001933"/>
              </a:buClr>
              <a:defRPr/>
            </a:pP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Ризиците околу проекцијата на  дефицитот на тековната сметка за 2011 година се оценуваат како нагорни и се </a:t>
            </a: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поврзани со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евентуално посилниот раст на светските цени на храната и на енергијата од очекуваниот и </a:t>
            </a:r>
            <a:r>
              <a:rPr lang="ru-RU"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преносните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ефекти врз  увозот и поспората динамика на приватните трансфери заради  </a:t>
            </a:r>
            <a:r>
              <a:rPr lang="ru-RU"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зголемените </a:t>
            </a:r>
            <a:r>
              <a:rPr lang="ru-RU"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инфлациски </a:t>
            </a:r>
            <a:r>
              <a:rPr lang="ru-RU"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очекувања.</a:t>
            </a:r>
            <a:endParaRPr lang="en-US"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27655" name="Picture 9"/>
          <p:cNvPicPr>
            <a:picLocks noChangeAspect="1" noChangeArrowheads="1"/>
          </p:cNvPicPr>
          <p:nvPr/>
        </p:nvPicPr>
        <p:blipFill>
          <a:blip r:embed="rId5" cstate="print"/>
          <a:srcRect/>
          <a:stretch>
            <a:fillRect/>
          </a:stretch>
        </p:blipFill>
        <p:spPr bwMode="auto">
          <a:xfrm>
            <a:off x="609600" y="2590800"/>
            <a:ext cx="3733800" cy="3048000"/>
          </a:xfrm>
          <a:prstGeom prst="rect">
            <a:avLst/>
          </a:prstGeom>
          <a:noFill/>
          <a:ln w="9525">
            <a:noFill/>
            <a:miter lim="800000"/>
            <a:headEnd/>
            <a:tailEnd/>
          </a:ln>
        </p:spPr>
      </p:pic>
      <p:pic>
        <p:nvPicPr>
          <p:cNvPr id="27656" name="Picture 10"/>
          <p:cNvPicPr>
            <a:picLocks noChangeAspect="1" noChangeArrowheads="1"/>
          </p:cNvPicPr>
          <p:nvPr/>
        </p:nvPicPr>
        <p:blipFill>
          <a:blip r:embed="rId6" cstate="print"/>
          <a:srcRect/>
          <a:stretch>
            <a:fillRect/>
          </a:stretch>
        </p:blipFill>
        <p:spPr bwMode="auto">
          <a:xfrm>
            <a:off x="4648200" y="2590800"/>
            <a:ext cx="3810000" cy="30480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9F2A81FD-138D-4F71-92D2-058F88B136BB}"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457200" y="228600"/>
            <a:ext cx="8229600" cy="457200"/>
          </a:xfrm>
          <a:prstGeom prst="rect">
            <a:avLst/>
          </a:prstGeom>
        </p:spPr>
        <p:txBody>
          <a:bodyPr/>
          <a:lstStyle/>
          <a:p>
            <a:pPr eaLnBrk="1" hangingPunct="1">
              <a:defRPr/>
            </a:pPr>
            <a:r>
              <a:rPr lang="mk-MK" sz="24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НАДВОРЕШЕН СЕКТОР</a:t>
            </a:r>
            <a:endParaRPr lang="en-US" sz="2400" b="1" dirty="0" smtClean="0">
              <a:solidFill>
                <a:schemeClr val="accent5">
                  <a:lumMod val="75000"/>
                </a:schemeClr>
              </a:solidFill>
              <a:effectLst>
                <a:outerShdw blurRad="38100" dist="38100" dir="2700000" algn="tl">
                  <a:srgbClr val="C0C0C0"/>
                </a:outerShdw>
              </a:effectLst>
              <a:latin typeface="MAC C Times" pitchFamily="18" charset="0"/>
            </a:endParaRPr>
          </a:p>
        </p:txBody>
      </p:sp>
      <p:pic>
        <p:nvPicPr>
          <p:cNvPr id="29699" name="Picture 6"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29701" name="TextBox 14"/>
          <p:cNvSpPr txBox="1">
            <a:spLocks noChangeArrowheads="1"/>
          </p:cNvSpPr>
          <p:nvPr/>
        </p:nvSpPr>
        <p:spPr bwMode="auto">
          <a:xfrm>
            <a:off x="152400" y="533400"/>
            <a:ext cx="8686800" cy="3339376"/>
          </a:xfrm>
          <a:prstGeom prst="rect">
            <a:avLst/>
          </a:prstGeom>
          <a:noFill/>
          <a:ln w="9525">
            <a:noFill/>
            <a:miter lim="800000"/>
            <a:headEnd/>
            <a:tailEnd/>
          </a:ln>
        </p:spPr>
        <p:txBody>
          <a:bodyPr wrap="square">
            <a:spAutoFit/>
          </a:bodyPr>
          <a:lstStyle/>
          <a:p>
            <a:pPr algn="just">
              <a:buFont typeface="Wingdings" pitchFamily="2" charset="2"/>
              <a:buChar char="q"/>
            </a:pPr>
            <a:r>
              <a:rPr lang="mk-MK" sz="1400" dirty="0">
                <a:solidFill>
                  <a:srgbClr val="0033CC"/>
                </a:solidFill>
                <a:latin typeface="Tahoma" pitchFamily="34" charset="0"/>
                <a:cs typeface="Tahoma" pitchFamily="34" charset="0"/>
              </a:rPr>
              <a:t> Во Кв.2 2011 година, капиталните </a:t>
            </a:r>
            <a:r>
              <a:rPr lang="mk-MK" sz="1400" dirty="0" err="1">
                <a:solidFill>
                  <a:srgbClr val="0033CC"/>
                </a:solidFill>
                <a:latin typeface="Tahoma" pitchFamily="34" charset="0"/>
                <a:cs typeface="Tahoma" pitchFamily="34" charset="0"/>
              </a:rPr>
              <a:t>нето-приливи</a:t>
            </a:r>
            <a:r>
              <a:rPr lang="mk-MK" sz="1400" dirty="0">
                <a:solidFill>
                  <a:srgbClr val="0033CC"/>
                </a:solidFill>
                <a:latin typeface="Tahoma" pitchFamily="34" charset="0"/>
                <a:cs typeface="Tahoma" pitchFamily="34" charset="0"/>
              </a:rPr>
              <a:t> се очекува да изнесуваат 0,3% од </a:t>
            </a:r>
            <a:r>
              <a:rPr lang="mk-MK" sz="1400" dirty="0" smtClean="0">
                <a:solidFill>
                  <a:srgbClr val="0033CC"/>
                </a:solidFill>
                <a:latin typeface="Tahoma" pitchFamily="34" charset="0"/>
                <a:cs typeface="Tahoma" pitchFamily="34" charset="0"/>
              </a:rPr>
              <a:t>БДП.</a:t>
            </a:r>
            <a:endParaRPr lang="mk-MK" sz="1400" dirty="0">
              <a:solidFill>
                <a:srgbClr val="0033CC"/>
              </a:solidFill>
              <a:latin typeface="Tahoma" pitchFamily="34" charset="0"/>
              <a:cs typeface="Tahoma" pitchFamily="34" charset="0"/>
            </a:endParaRPr>
          </a:p>
          <a:p>
            <a:pPr algn="just">
              <a:buFont typeface="Wingdings" pitchFamily="2" charset="2"/>
              <a:buChar char="q"/>
            </a:pPr>
            <a:endParaRPr lang="mk-MK" sz="800" dirty="0">
              <a:solidFill>
                <a:srgbClr val="0033CC"/>
              </a:solidFill>
              <a:latin typeface="Tahoma" pitchFamily="34" charset="0"/>
              <a:cs typeface="Tahoma" pitchFamily="34" charset="0"/>
            </a:endParaRPr>
          </a:p>
          <a:p>
            <a:pPr algn="just">
              <a:buFont typeface="Wingdings" pitchFamily="2" charset="2"/>
              <a:buChar char="q"/>
            </a:pPr>
            <a:r>
              <a:rPr lang="mk-MK" sz="1400" b="1" dirty="0">
                <a:solidFill>
                  <a:srgbClr val="0033CC"/>
                </a:solidFill>
                <a:latin typeface="Tahoma" pitchFamily="34" charset="0"/>
                <a:cs typeface="Tahoma" pitchFamily="34" charset="0"/>
              </a:rPr>
              <a:t> </a:t>
            </a:r>
            <a:r>
              <a:rPr lang="mk-MK" sz="1400" b="1" dirty="0">
                <a:solidFill>
                  <a:srgbClr val="FF0000"/>
                </a:solidFill>
                <a:latin typeface="Tahoma" pitchFamily="34" charset="0"/>
                <a:cs typeface="Tahoma" pitchFamily="34" charset="0"/>
              </a:rPr>
              <a:t>За цела 2011 година, се </a:t>
            </a:r>
            <a:r>
              <a:rPr lang="mk-MK" sz="1400" b="1" dirty="0" smtClean="0">
                <a:solidFill>
                  <a:srgbClr val="FF0000"/>
                </a:solidFill>
                <a:latin typeface="Tahoma" pitchFamily="34" charset="0"/>
                <a:cs typeface="Tahoma" pitchFamily="34" charset="0"/>
              </a:rPr>
              <a:t>очекува евидентирање на </a:t>
            </a:r>
            <a:r>
              <a:rPr lang="mk-MK" sz="1400" b="1" dirty="0">
                <a:solidFill>
                  <a:srgbClr val="FF0000"/>
                </a:solidFill>
                <a:latin typeface="Tahoma" pitchFamily="34" charset="0"/>
                <a:cs typeface="Tahoma" pitchFamily="34" charset="0"/>
              </a:rPr>
              <a:t>пониски капитални </a:t>
            </a:r>
            <a:r>
              <a:rPr lang="mk-MK" sz="1400" b="1" dirty="0" err="1">
                <a:solidFill>
                  <a:srgbClr val="FF0000"/>
                </a:solidFill>
                <a:latin typeface="Tahoma" pitchFamily="34" charset="0"/>
                <a:cs typeface="Tahoma" pitchFamily="34" charset="0"/>
              </a:rPr>
              <a:t>нето-приливи</a:t>
            </a:r>
            <a:r>
              <a:rPr lang="mk-MK" sz="1400" b="1" dirty="0">
                <a:solidFill>
                  <a:srgbClr val="FF0000"/>
                </a:solidFill>
                <a:latin typeface="Tahoma" pitchFamily="34" charset="0"/>
                <a:cs typeface="Tahoma" pitchFamily="34" charset="0"/>
              </a:rPr>
              <a:t>* во однос на јануарската проекција </a:t>
            </a:r>
            <a:r>
              <a:rPr lang="mk-MK" sz="1400" dirty="0">
                <a:solidFill>
                  <a:srgbClr val="0033CC"/>
                </a:solidFill>
                <a:latin typeface="Tahoma" pitchFamily="34" charset="0"/>
                <a:cs typeface="Tahoma" pitchFamily="34" charset="0"/>
              </a:rPr>
              <a:t>(5,9% наспроти 7,1% од </a:t>
            </a:r>
            <a:r>
              <a:rPr lang="mk-MK" sz="1400" dirty="0" smtClean="0">
                <a:solidFill>
                  <a:srgbClr val="0033CC"/>
                </a:solidFill>
                <a:latin typeface="Tahoma" pitchFamily="34" charset="0"/>
                <a:cs typeface="Tahoma" pitchFamily="34" charset="0"/>
              </a:rPr>
              <a:t>БДП).</a:t>
            </a:r>
            <a:endParaRPr lang="mk-MK" sz="1400" dirty="0">
              <a:solidFill>
                <a:srgbClr val="0033CC"/>
              </a:solidFill>
              <a:latin typeface="Tahoma" pitchFamily="34" charset="0"/>
              <a:cs typeface="Tahoma" pitchFamily="34" charset="0"/>
            </a:endParaRPr>
          </a:p>
          <a:p>
            <a:pPr algn="just">
              <a:buFont typeface="Wingdings" pitchFamily="2" charset="2"/>
              <a:buChar char="q"/>
            </a:pPr>
            <a:endParaRPr lang="mk-MK" sz="400" dirty="0">
              <a:solidFill>
                <a:srgbClr val="0033CC"/>
              </a:solidFill>
              <a:latin typeface="Tahoma" pitchFamily="34" charset="0"/>
              <a:cs typeface="Tahoma" pitchFamily="34" charset="0"/>
            </a:endParaRPr>
          </a:p>
          <a:p>
            <a:pPr lvl="1" algn="just">
              <a:buFont typeface="Wingdings" pitchFamily="2" charset="2"/>
              <a:buChar char="Ø"/>
            </a:pPr>
            <a:r>
              <a:rPr lang="mk-MK" sz="1300" dirty="0">
                <a:solidFill>
                  <a:srgbClr val="0033CC"/>
                </a:solidFill>
                <a:latin typeface="Tahoma" pitchFamily="34" charset="0"/>
                <a:cs typeface="Tahoma" pitchFamily="34" charset="0"/>
              </a:rPr>
              <a:t> </a:t>
            </a:r>
            <a:r>
              <a:rPr lang="mk-MK" sz="1300" dirty="0" smtClean="0">
                <a:solidFill>
                  <a:srgbClr val="0033CC"/>
                </a:solidFill>
                <a:latin typeface="Tahoma" pitchFamily="34" charset="0"/>
                <a:cs typeface="Tahoma" pitchFamily="34" charset="0"/>
              </a:rPr>
              <a:t>Главна причина е промена на изворите за финансирање на буџетскиот дефицит (наместо издавање </a:t>
            </a:r>
            <a:r>
              <a:rPr lang="mk-MK" sz="1300" dirty="0" err="1" smtClean="0">
                <a:solidFill>
                  <a:srgbClr val="0033CC"/>
                </a:solidFill>
                <a:latin typeface="Tahoma" pitchFamily="34" charset="0"/>
                <a:cs typeface="Tahoma" pitchFamily="34" charset="0"/>
              </a:rPr>
              <a:t>Е</a:t>
            </a:r>
            <a:r>
              <a:rPr lang="mk-MK" sz="1400" dirty="0" err="1" smtClean="0">
                <a:solidFill>
                  <a:srgbClr val="0033CC"/>
                </a:solidFill>
                <a:latin typeface="Tahoma" pitchFamily="34" charset="0"/>
                <a:cs typeface="Tahoma" pitchFamily="34" charset="0"/>
              </a:rPr>
              <a:t>врообврзница</a:t>
            </a:r>
            <a:r>
              <a:rPr lang="mk-MK" sz="1400" dirty="0" smtClean="0">
                <a:solidFill>
                  <a:srgbClr val="0033CC"/>
                </a:solidFill>
                <a:latin typeface="Tahoma" pitchFamily="34" charset="0"/>
                <a:cs typeface="Tahoma" pitchFamily="34" charset="0"/>
              </a:rPr>
              <a:t>, повлекување на средствата од </a:t>
            </a:r>
            <a:r>
              <a:rPr lang="mk-MK" sz="1400" dirty="0">
                <a:solidFill>
                  <a:srgbClr val="0033CC"/>
                </a:solidFill>
                <a:latin typeface="Tahoma" pitchFamily="34" charset="0"/>
                <a:cs typeface="Tahoma" pitchFamily="34" charset="0"/>
              </a:rPr>
              <a:t>Кредитната линија за претпазливост од ММФ во износ од 220 милиони </a:t>
            </a:r>
            <a:r>
              <a:rPr lang="mk-MK" sz="1400" dirty="0" smtClean="0">
                <a:solidFill>
                  <a:srgbClr val="0033CC"/>
                </a:solidFill>
                <a:latin typeface="Tahoma" pitchFamily="34" charset="0"/>
                <a:cs typeface="Tahoma" pitchFamily="34" charset="0"/>
              </a:rPr>
              <a:t>евра, поради што појавената разлика е од методолошка природа);</a:t>
            </a:r>
            <a:endParaRPr lang="mk-MK" sz="1400" dirty="0">
              <a:solidFill>
                <a:srgbClr val="0033CC"/>
              </a:solidFill>
              <a:latin typeface="Tahoma" pitchFamily="34" charset="0"/>
              <a:cs typeface="Tahoma" pitchFamily="34" charset="0"/>
            </a:endParaRPr>
          </a:p>
          <a:p>
            <a:pPr lvl="1" algn="just"/>
            <a:endParaRPr lang="mk-MK" sz="1400" dirty="0" smtClean="0">
              <a:solidFill>
                <a:srgbClr val="0033CC"/>
              </a:solidFill>
              <a:latin typeface="Tahoma" pitchFamily="34" charset="0"/>
              <a:cs typeface="Tahoma" pitchFamily="34" charset="0"/>
            </a:endParaRPr>
          </a:p>
          <a:p>
            <a:pPr lvl="1" algn="just">
              <a:buFont typeface="Wingdings" pitchFamily="2" charset="2"/>
              <a:buChar char="q"/>
            </a:pPr>
            <a:r>
              <a:rPr lang="mk-MK" sz="1400" dirty="0" smtClean="0">
                <a:solidFill>
                  <a:srgbClr val="0033CC"/>
                </a:solidFill>
                <a:latin typeface="Tahoma" pitchFamily="34" charset="0"/>
                <a:cs typeface="Tahoma" pitchFamily="34" charset="0"/>
              </a:rPr>
              <a:t> Доколку останеше претходно проектираната структура на изворите на финансирање на државата, </a:t>
            </a:r>
            <a:r>
              <a:rPr lang="mk-MK" sz="1400" b="1" i="1" dirty="0" smtClean="0">
                <a:solidFill>
                  <a:srgbClr val="FF0000"/>
                </a:solidFill>
                <a:latin typeface="Tahoma" pitchFamily="34" charset="0"/>
                <a:cs typeface="Tahoma" pitchFamily="34" charset="0"/>
              </a:rPr>
              <a:t>тековната проекција за капиталните </a:t>
            </a:r>
            <a:r>
              <a:rPr lang="mk-MK" sz="1400" b="1" i="1" dirty="0" err="1" smtClean="0">
                <a:solidFill>
                  <a:srgbClr val="FF0000"/>
                </a:solidFill>
                <a:latin typeface="Tahoma" pitchFamily="34" charset="0"/>
                <a:cs typeface="Tahoma" pitchFamily="34" charset="0"/>
              </a:rPr>
              <a:t>нето-приливи</a:t>
            </a:r>
            <a:r>
              <a:rPr lang="mk-MK" sz="1400" b="1" i="1" dirty="0" smtClean="0">
                <a:solidFill>
                  <a:srgbClr val="FF0000"/>
                </a:solidFill>
                <a:latin typeface="Tahoma" pitchFamily="34" charset="0"/>
                <a:cs typeface="Tahoma" pitchFamily="34" charset="0"/>
              </a:rPr>
              <a:t> изнесува 8,4% од БДП, односно е повисока за 1,3 </a:t>
            </a:r>
            <a:r>
              <a:rPr lang="mk-MK" sz="1400" b="1" i="1" dirty="0" err="1" smtClean="0">
                <a:solidFill>
                  <a:srgbClr val="FF0000"/>
                </a:solidFill>
                <a:latin typeface="Tahoma" pitchFamily="34" charset="0"/>
                <a:cs typeface="Tahoma" pitchFamily="34" charset="0"/>
              </a:rPr>
              <a:t>п.п</a:t>
            </a:r>
            <a:r>
              <a:rPr lang="mk-MK" sz="1400" b="1" i="1" dirty="0" smtClean="0">
                <a:solidFill>
                  <a:srgbClr val="FF0000"/>
                </a:solidFill>
                <a:latin typeface="Tahoma" pitchFamily="34" charset="0"/>
                <a:cs typeface="Tahoma" pitchFamily="34" charset="0"/>
              </a:rPr>
              <a:t>.</a:t>
            </a:r>
            <a:r>
              <a:rPr lang="mk-MK" sz="1400" dirty="0" smtClean="0">
                <a:solidFill>
                  <a:srgbClr val="0033CC"/>
                </a:solidFill>
                <a:latin typeface="Tahoma" pitchFamily="34" charset="0"/>
                <a:cs typeface="Tahoma" pitchFamily="34" charset="0"/>
              </a:rPr>
              <a:t> во однос на јануарската проекција (заради оценети повисоки трговски кредити и повисоко задолжување на приватниот сектор преку финансиски заеми).</a:t>
            </a:r>
          </a:p>
          <a:p>
            <a:pPr algn="just"/>
            <a:endParaRPr lang="mk-MK" sz="400" dirty="0">
              <a:solidFill>
                <a:srgbClr val="0033CC"/>
              </a:solidFill>
              <a:latin typeface="Tahoma" pitchFamily="34" charset="0"/>
              <a:cs typeface="Tahoma" pitchFamily="34" charset="0"/>
            </a:endParaRPr>
          </a:p>
          <a:p>
            <a:pPr lvl="1" algn="just">
              <a:buFont typeface="Wingdings" pitchFamily="2" charset="2"/>
              <a:buChar char="q"/>
            </a:pPr>
            <a:r>
              <a:rPr lang="mk-MK" sz="1400" dirty="0" smtClean="0">
                <a:solidFill>
                  <a:srgbClr val="0033CC"/>
                </a:solidFill>
                <a:latin typeface="Tahoma" pitchFamily="34" charset="0"/>
                <a:cs typeface="Tahoma" pitchFamily="34" charset="0"/>
              </a:rPr>
              <a:t> И </a:t>
            </a:r>
            <a:r>
              <a:rPr lang="mk-MK" sz="1400" dirty="0">
                <a:solidFill>
                  <a:srgbClr val="0033CC"/>
                </a:solidFill>
                <a:latin typeface="Tahoma" pitchFamily="34" charset="0"/>
                <a:cs typeface="Tahoma" pitchFamily="34" charset="0"/>
              </a:rPr>
              <a:t>понатаму, главни </a:t>
            </a:r>
            <a:r>
              <a:rPr lang="mk-MK" sz="1400" dirty="0" err="1">
                <a:solidFill>
                  <a:srgbClr val="0033CC"/>
                </a:solidFill>
                <a:latin typeface="Tahoma" pitchFamily="34" charset="0"/>
                <a:cs typeface="Tahoma" pitchFamily="34" charset="0"/>
              </a:rPr>
              <a:t>финансирачки</a:t>
            </a:r>
            <a:r>
              <a:rPr lang="mk-MK" sz="1400" dirty="0">
                <a:solidFill>
                  <a:srgbClr val="0033CC"/>
                </a:solidFill>
                <a:latin typeface="Tahoma" pitchFamily="34" charset="0"/>
                <a:cs typeface="Tahoma" pitchFamily="34" charset="0"/>
              </a:rPr>
              <a:t> текови ќе бидат СДИ и финансиските заеми. </a:t>
            </a:r>
          </a:p>
          <a:p>
            <a:pPr algn="just"/>
            <a:endParaRPr lang="en-US" sz="1400" dirty="0">
              <a:solidFill>
                <a:srgbClr val="0033CC"/>
              </a:solidFill>
              <a:latin typeface="Tahoma" pitchFamily="34" charset="0"/>
              <a:cs typeface="Tahoma" pitchFamily="34" charset="0"/>
            </a:endParaRPr>
          </a:p>
          <a:p>
            <a:pPr algn="just"/>
            <a:endParaRPr lang="en-US" sz="1400" b="1" dirty="0">
              <a:solidFill>
                <a:srgbClr val="0033CC"/>
              </a:solidFill>
              <a:latin typeface="Tahoma" pitchFamily="34" charset="0"/>
              <a:cs typeface="Tahoma" pitchFamily="34" charset="0"/>
            </a:endParaRPr>
          </a:p>
        </p:txBody>
      </p:sp>
      <p:sp>
        <p:nvSpPr>
          <p:cNvPr id="29702" name="TextBox 8"/>
          <p:cNvSpPr txBox="1">
            <a:spLocks noChangeArrowheads="1"/>
          </p:cNvSpPr>
          <p:nvPr/>
        </p:nvSpPr>
        <p:spPr bwMode="auto">
          <a:xfrm>
            <a:off x="4648200" y="5943600"/>
            <a:ext cx="4343400" cy="584200"/>
          </a:xfrm>
          <a:prstGeom prst="rect">
            <a:avLst/>
          </a:prstGeom>
          <a:noFill/>
          <a:ln w="9525">
            <a:noFill/>
            <a:miter lim="800000"/>
            <a:headEnd/>
            <a:tailEnd/>
          </a:ln>
        </p:spPr>
        <p:txBody>
          <a:bodyPr>
            <a:spAutoFit/>
          </a:bodyPr>
          <a:lstStyle/>
          <a:p>
            <a:r>
              <a:rPr lang="mk-MK" sz="800" dirty="0">
                <a:latin typeface="Tahoma" pitchFamily="34" charset="0"/>
                <a:cs typeface="Tahoma" pitchFamily="34" charset="0"/>
              </a:rPr>
              <a:t>*</a:t>
            </a:r>
            <a:r>
              <a:rPr lang="ru-RU" sz="800" b="1" dirty="0">
                <a:solidFill>
                  <a:srgbClr val="0033CC"/>
                </a:solidFill>
                <a:latin typeface="Tahoma" pitchFamily="34" charset="0"/>
                <a:cs typeface="Tahoma" pitchFamily="34" charset="0"/>
              </a:rPr>
              <a:t> Капиталните </a:t>
            </a:r>
            <a:r>
              <a:rPr lang="ru-RU" sz="800" b="1" dirty="0" smtClean="0">
                <a:solidFill>
                  <a:srgbClr val="0033CC"/>
                </a:solidFill>
                <a:latin typeface="Tahoma" pitchFamily="34" charset="0"/>
                <a:cs typeface="Tahoma" pitchFamily="34" charset="0"/>
              </a:rPr>
              <a:t>нето-приливи </a:t>
            </a:r>
            <a:r>
              <a:rPr lang="ru-RU" sz="800" b="1" dirty="0">
                <a:solidFill>
                  <a:srgbClr val="0033CC"/>
                </a:solidFill>
                <a:latin typeface="Tahoma" pitchFamily="34" charset="0"/>
                <a:cs typeface="Tahoma" pitchFamily="34" charset="0"/>
              </a:rPr>
              <a:t>не ги вклучуваат </a:t>
            </a:r>
            <a:r>
              <a:rPr lang="ru-RU" sz="800" b="1" dirty="0" smtClean="0">
                <a:solidFill>
                  <a:srgbClr val="0033CC"/>
                </a:solidFill>
                <a:latin typeface="Tahoma" pitchFamily="34" charset="0"/>
                <a:cs typeface="Tahoma" pitchFamily="34" charset="0"/>
              </a:rPr>
              <a:t>промените во официјалните </a:t>
            </a:r>
            <a:r>
              <a:rPr lang="ru-RU" sz="800" b="1" dirty="0">
                <a:solidFill>
                  <a:srgbClr val="0033CC"/>
                </a:solidFill>
                <a:latin typeface="Tahoma" pitchFamily="34" charset="0"/>
                <a:cs typeface="Tahoma" pitchFamily="34" charset="0"/>
              </a:rPr>
              <a:t>девизни резерви, достасаните неплатени </a:t>
            </a:r>
            <a:r>
              <a:rPr lang="ru-RU" sz="800" b="1" dirty="0" smtClean="0">
                <a:solidFill>
                  <a:srgbClr val="0033CC"/>
                </a:solidFill>
                <a:latin typeface="Tahoma" pitchFamily="34" charset="0"/>
                <a:cs typeface="Tahoma" pitchFamily="34" charset="0"/>
              </a:rPr>
              <a:t>обврски на приватниот и јавниот сектор, </a:t>
            </a:r>
            <a:r>
              <a:rPr lang="ru-RU" sz="800" b="1" dirty="0">
                <a:solidFill>
                  <a:srgbClr val="0033CC"/>
                </a:solidFill>
                <a:latin typeface="Tahoma" pitchFamily="34" charset="0"/>
                <a:cs typeface="Tahoma" pitchFamily="34" charset="0"/>
              </a:rPr>
              <a:t>валути и депозити на монетарна власт и ММФ користења и отплати, односно истите се според аналитичка презентациа на </a:t>
            </a:r>
            <a:r>
              <a:rPr lang="ru-RU" sz="800" b="1" dirty="0" smtClean="0">
                <a:solidFill>
                  <a:srgbClr val="0033CC"/>
                </a:solidFill>
                <a:latin typeface="Tahoma" pitchFamily="34" charset="0"/>
                <a:cs typeface="Tahoma" pitchFamily="34" charset="0"/>
              </a:rPr>
              <a:t>платниот биланс.  </a:t>
            </a:r>
            <a:r>
              <a:rPr lang="mk-MK" sz="800" dirty="0" smtClean="0">
                <a:latin typeface="Tahoma" pitchFamily="34" charset="0"/>
                <a:cs typeface="Tahoma" pitchFamily="34" charset="0"/>
              </a:rPr>
              <a:t> </a:t>
            </a:r>
            <a:endParaRPr lang="en-US" sz="800" dirty="0">
              <a:latin typeface="Tahoma" pitchFamily="34" charset="0"/>
              <a:cs typeface="Tahoma" pitchFamily="34" charset="0"/>
            </a:endParaRPr>
          </a:p>
        </p:txBody>
      </p:sp>
      <p:sp>
        <p:nvSpPr>
          <p:cNvPr id="11" name="Rectangle 2"/>
          <p:cNvSpPr>
            <a:spLocks noChangeArrowheads="1"/>
          </p:cNvSpPr>
          <p:nvPr/>
        </p:nvSpPr>
        <p:spPr bwMode="auto">
          <a:xfrm>
            <a:off x="4572000" y="4572000"/>
            <a:ext cx="4267200" cy="1066800"/>
          </a:xfrm>
          <a:prstGeom prst="rect">
            <a:avLst/>
          </a:prstGeom>
          <a:solidFill>
            <a:schemeClr val="bg1">
              <a:lumMod val="75000"/>
            </a:schemeClr>
          </a:solidFill>
          <a:ln w="9525">
            <a:noFill/>
            <a:miter lim="800000"/>
            <a:headEnd/>
            <a:tailEnd/>
          </a:ln>
        </p:spPr>
        <p:txBody>
          <a:bodyPr/>
          <a:lstStyle/>
          <a:p>
            <a:pPr marL="342900" indent="-342900" eaLnBrk="0" hangingPunct="0">
              <a:lnSpc>
                <a:spcPct val="85000"/>
              </a:lnSpc>
              <a:spcBef>
                <a:spcPct val="20000"/>
              </a:spcBef>
              <a:buClr>
                <a:srgbClr val="001933"/>
              </a:buClr>
              <a:buFont typeface="Wingdings" pitchFamily="2" charset="2"/>
              <a:buChar char="Ø"/>
              <a:defRPr/>
            </a:pP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Ризиците  околу  капиталните нето-приливи се </a:t>
            </a:r>
            <a:r>
              <a:rPr lang="mk-MK"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поврзани со  интензитетот </a:t>
            </a: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на реализација на </a:t>
            </a:r>
            <a:r>
              <a:rPr lang="mk-MK"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очекуваните СДИ </a:t>
            </a: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p>
          <a:p>
            <a:pPr marL="342900" indent="-342900" eaLnBrk="0" hangingPunct="0">
              <a:lnSpc>
                <a:spcPct val="85000"/>
              </a:lnSpc>
              <a:spcBef>
                <a:spcPct val="20000"/>
              </a:spcBef>
              <a:buClr>
                <a:srgbClr val="001933"/>
              </a:buClr>
              <a:buFont typeface="Wingdings" pitchFamily="2" charset="2"/>
              <a:buChar char="Ø"/>
              <a:defRPr/>
            </a:pPr>
            <a:endParaRPr lang="en-US"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29704" name="Picture 8"/>
          <p:cNvPicPr>
            <a:picLocks noChangeAspect="1" noChangeArrowheads="1"/>
          </p:cNvPicPr>
          <p:nvPr/>
        </p:nvPicPr>
        <p:blipFill>
          <a:blip r:embed="rId5" cstate="print"/>
          <a:srcRect/>
          <a:stretch>
            <a:fillRect/>
          </a:stretch>
        </p:blipFill>
        <p:spPr bwMode="auto">
          <a:xfrm>
            <a:off x="457200" y="3657600"/>
            <a:ext cx="3886200" cy="29718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9F2A81FD-138D-4F71-92D2-058F88B136BB}"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4"/>
          <p:cNvSpPr txBox="1">
            <a:spLocks noChangeArrowheads="1"/>
          </p:cNvSpPr>
          <p:nvPr/>
        </p:nvSpPr>
        <p:spPr bwMode="auto">
          <a:xfrm>
            <a:off x="533400" y="762000"/>
            <a:ext cx="8153400" cy="1384300"/>
          </a:xfrm>
          <a:prstGeom prst="rect">
            <a:avLst/>
          </a:prstGeom>
          <a:noFill/>
          <a:ln w="9525">
            <a:noFill/>
            <a:miter lim="800000"/>
            <a:headEnd/>
            <a:tailEnd/>
          </a:ln>
        </p:spPr>
        <p:txBody>
          <a:bodyPr>
            <a:spAutoFit/>
          </a:bodyPr>
          <a:lstStyle/>
          <a:p>
            <a:pPr algn="just">
              <a:buFont typeface="Wingdings" pitchFamily="2" charset="2"/>
              <a:buChar char="Ø"/>
            </a:pPr>
            <a:r>
              <a:rPr lang="mk-MK" sz="1400" b="1">
                <a:solidFill>
                  <a:srgbClr val="FF0000"/>
                </a:solidFill>
                <a:latin typeface="Tahoma" pitchFamily="34" charset="0"/>
                <a:cs typeface="Tahoma" pitchFamily="34" charset="0"/>
              </a:rPr>
              <a:t>Нивото на девизните резерви до крајот на 2011 година останува исто како и со јануарската проекција 1.908 милиони евра и покрива четири месеци од увозот на стоки и услуги од наредната година.   </a:t>
            </a:r>
          </a:p>
          <a:p>
            <a:pPr lvl="1" algn="just">
              <a:buFont typeface="Wingdings" pitchFamily="2" charset="2"/>
              <a:buChar char="Ø"/>
            </a:pPr>
            <a:endParaRPr lang="mk-MK" sz="1400">
              <a:solidFill>
                <a:srgbClr val="0033CC"/>
              </a:solidFill>
              <a:latin typeface="Tahoma" pitchFamily="34" charset="0"/>
              <a:cs typeface="Tahoma" pitchFamily="34" charset="0"/>
            </a:endParaRPr>
          </a:p>
          <a:p>
            <a:pPr algn="just"/>
            <a:endParaRPr lang="en-US" sz="1400">
              <a:solidFill>
                <a:srgbClr val="0033CC"/>
              </a:solidFill>
              <a:latin typeface="Tahoma" pitchFamily="34" charset="0"/>
              <a:cs typeface="Tahoma" pitchFamily="34" charset="0"/>
            </a:endParaRPr>
          </a:p>
          <a:p>
            <a:pPr algn="just"/>
            <a:endParaRPr lang="en-US" sz="1400" b="1">
              <a:solidFill>
                <a:srgbClr val="0033CC"/>
              </a:solidFill>
              <a:latin typeface="Tahoma" pitchFamily="34" charset="0"/>
              <a:cs typeface="Tahoma" pitchFamily="34" charset="0"/>
            </a:endParaRPr>
          </a:p>
        </p:txBody>
      </p:sp>
      <p:pic>
        <p:nvPicPr>
          <p:cNvPr id="4" name="Picture 231" descr="samo naslov 06"/>
          <p:cNvPicPr>
            <a:picLocks noChangeAspect="1" noChangeArrowheads="1"/>
          </p:cNvPicPr>
          <p:nvPr/>
        </p:nvPicPr>
        <p:blipFill>
          <a:blip r:embed="rId2"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5" name="Title 7"/>
          <p:cNvSpPr txBox="1">
            <a:spLocks/>
          </p:cNvSpPr>
          <p:nvPr/>
        </p:nvSpPr>
        <p:spPr>
          <a:xfrm>
            <a:off x="457200" y="228600"/>
            <a:ext cx="8229600" cy="457200"/>
          </a:xfrm>
          <a:prstGeom prst="rect">
            <a:avLst/>
          </a:prstGeom>
        </p:spPr>
        <p:txBody>
          <a:bodyPr/>
          <a:lstStyle/>
          <a:p>
            <a:pPr algn="ctr">
              <a:lnSpc>
                <a:spcPct val="85000"/>
              </a:lnSpc>
              <a:defRPr/>
            </a:pPr>
            <a:r>
              <a:rPr lang="mk-MK" b="1" kern="0">
                <a:solidFill>
                  <a:schemeClr val="accent5">
                    <a:lumMod val="75000"/>
                  </a:schemeClr>
                </a:solidFill>
                <a:effectLst>
                  <a:outerShdw blurRad="38100" dist="38100" dir="2700000" algn="tl">
                    <a:srgbClr val="C0C0C0"/>
                  </a:outerShdw>
                </a:effectLst>
                <a:latin typeface="Tahoma" pitchFamily="34" charset="0"/>
                <a:ea typeface="+mj-ea"/>
                <a:cs typeface="Tahoma" pitchFamily="34" charset="0"/>
              </a:rPr>
              <a:t>НАДВОРЕШЕН СЕКТОР</a:t>
            </a:r>
            <a:endParaRPr lang="en-US" b="1" kern="0" dirty="0">
              <a:solidFill>
                <a:schemeClr val="accent5">
                  <a:lumMod val="75000"/>
                </a:schemeClr>
              </a:solidFill>
              <a:effectLst>
                <a:outerShdw blurRad="38100" dist="38100" dir="2700000" algn="tl">
                  <a:srgbClr val="C0C0C0"/>
                </a:outerShdw>
              </a:effectLst>
              <a:latin typeface="MAC C Times" pitchFamily="18" charset="0"/>
              <a:ea typeface="+mj-ea"/>
              <a:cs typeface="+mj-cs"/>
            </a:endParaRPr>
          </a:p>
        </p:txBody>
      </p:sp>
      <p:pic>
        <p:nvPicPr>
          <p:cNvPr id="30725" name="Picture 6"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30726" name="Picture 2"/>
          <p:cNvPicPr>
            <a:picLocks noChangeAspect="1" noChangeArrowheads="1"/>
          </p:cNvPicPr>
          <p:nvPr/>
        </p:nvPicPr>
        <p:blipFill>
          <a:blip r:embed="rId4" cstate="print"/>
          <a:srcRect/>
          <a:stretch>
            <a:fillRect/>
          </a:stretch>
        </p:blipFill>
        <p:spPr bwMode="auto">
          <a:xfrm>
            <a:off x="1295400" y="1905000"/>
            <a:ext cx="7019925" cy="41910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685800" y="152400"/>
            <a:ext cx="8077200" cy="762000"/>
          </a:xfrm>
          <a:prstGeom prst="rect">
            <a:avLst/>
          </a:prstGeom>
          <a:ln>
            <a:miter lim="800000"/>
            <a:headEnd/>
            <a:tailEnd/>
          </a:ln>
        </p:spPr>
        <p:txBody>
          <a:bodyPr/>
          <a:lstStyle/>
          <a:p>
            <a:pPr eaLnBrk="1" hangingPunct="1">
              <a:defRPr/>
            </a:pPr>
            <a:r>
              <a:rPr lang="mk-MK" sz="2400" b="1" dirty="0" smtClean="0">
                <a:solidFill>
                  <a:srgbClr val="5F5F5F"/>
                </a:solidFill>
                <a:effectLst>
                  <a:outerShdw blurRad="38100" dist="38100" dir="2700000" algn="tl">
                    <a:srgbClr val="000000">
                      <a:alpha val="43137"/>
                    </a:srgbClr>
                  </a:outerShdw>
                </a:effectLst>
                <a:latin typeface="Tahoma" pitchFamily="34" charset="0"/>
                <a:cs typeface="Tahoma" pitchFamily="34" charset="0"/>
              </a:rPr>
              <a:t>МОНЕТАРЕН И КРЕДИТЕН РАСТ</a:t>
            </a:r>
            <a:br>
              <a:rPr lang="mk-MK" sz="2400" b="1" dirty="0" smtClean="0">
                <a:solidFill>
                  <a:srgbClr val="5F5F5F"/>
                </a:solidFill>
                <a:effectLst>
                  <a:outerShdw blurRad="38100" dist="38100" dir="2700000" algn="tl">
                    <a:srgbClr val="000000">
                      <a:alpha val="43137"/>
                    </a:srgbClr>
                  </a:outerShdw>
                </a:effectLst>
                <a:latin typeface="Tahoma" pitchFamily="34" charset="0"/>
                <a:cs typeface="Tahoma" pitchFamily="34" charset="0"/>
              </a:rPr>
            </a:br>
            <a:r>
              <a:rPr lang="en-US" sz="2400" b="1" dirty="0" smtClean="0">
                <a:solidFill>
                  <a:srgbClr val="5F5F5F"/>
                </a:solidFill>
                <a:effectLst>
                  <a:outerShdw blurRad="38100" dist="38100" dir="2700000" algn="tl">
                    <a:srgbClr val="000000">
                      <a:alpha val="43137"/>
                    </a:srgbClr>
                  </a:outerShdw>
                </a:effectLst>
                <a:latin typeface="Tahoma" pitchFamily="34" charset="0"/>
                <a:cs typeface="Tahoma" pitchFamily="34" charset="0"/>
              </a:rPr>
              <a:t>-</a:t>
            </a:r>
            <a:r>
              <a:rPr lang="mk-MK" sz="2400" b="1" dirty="0" smtClean="0">
                <a:solidFill>
                  <a:srgbClr val="5F5F5F"/>
                </a:solidFill>
                <a:effectLst>
                  <a:outerShdw blurRad="38100" dist="38100" dir="2700000" algn="tl">
                    <a:srgbClr val="000000">
                      <a:alpha val="43137"/>
                    </a:srgbClr>
                  </a:outerShdw>
                </a:effectLst>
                <a:latin typeface="Tahoma" pitchFamily="34" charset="0"/>
                <a:cs typeface="Tahoma" pitchFamily="34" charset="0"/>
              </a:rPr>
              <a:t> проекција за 2011 година -</a:t>
            </a:r>
            <a:r>
              <a:rPr lang="en-US" sz="2400" b="1" dirty="0" smtClean="0">
                <a:solidFill>
                  <a:srgbClr val="5F5F5F"/>
                </a:solidFill>
                <a:effectLst>
                  <a:outerShdw blurRad="38100" dist="38100" dir="2700000" algn="tl">
                    <a:srgbClr val="C0C0C0"/>
                  </a:outerShdw>
                </a:effectLst>
                <a:latin typeface="MAC C Times" pitchFamily="18" charset="0"/>
              </a:rPr>
              <a:t/>
            </a:r>
            <a:br>
              <a:rPr lang="en-US" sz="2400" b="1" dirty="0" smtClean="0">
                <a:solidFill>
                  <a:srgbClr val="5F5F5F"/>
                </a:solidFill>
                <a:effectLst>
                  <a:outerShdw blurRad="38100" dist="38100" dir="2700000" algn="tl">
                    <a:srgbClr val="C0C0C0"/>
                  </a:outerShdw>
                </a:effectLst>
                <a:latin typeface="MAC C Times" pitchFamily="18" charset="0"/>
              </a:rPr>
            </a:br>
            <a:endParaRPr lang="en-US" sz="2400" b="1" dirty="0" smtClean="0">
              <a:solidFill>
                <a:srgbClr val="5F5F5F"/>
              </a:solidFill>
              <a:effectLst>
                <a:outerShdw blurRad="38100" dist="38100" dir="2700000" algn="tl">
                  <a:srgbClr val="C0C0C0"/>
                </a:outerShdw>
              </a:effectLst>
              <a:latin typeface="MAC C Times" pitchFamily="18" charset="0"/>
            </a:endParaRPr>
          </a:p>
        </p:txBody>
      </p:sp>
      <p:sp>
        <p:nvSpPr>
          <p:cNvPr id="31747" name="Rectangle 2"/>
          <p:cNvSpPr>
            <a:spLocks noChangeArrowheads="1"/>
          </p:cNvSpPr>
          <p:nvPr/>
        </p:nvSpPr>
        <p:spPr bwMode="auto">
          <a:xfrm>
            <a:off x="228600" y="2057400"/>
            <a:ext cx="8077200" cy="914400"/>
          </a:xfrm>
          <a:prstGeom prst="rect">
            <a:avLst/>
          </a:prstGeom>
          <a:noFill/>
          <a:ln w="9525">
            <a:noFill/>
            <a:miter lim="800000"/>
            <a:headEnd/>
            <a:tailEnd/>
          </a:ln>
        </p:spPr>
        <p:txBody>
          <a:bodyPr/>
          <a:lstStyle/>
          <a:p>
            <a:pPr algn="ctr">
              <a:lnSpc>
                <a:spcPct val="85000"/>
              </a:lnSpc>
            </a:pPr>
            <a:endParaRPr lang="mk-MK" sz="1600" b="1" i="1">
              <a:solidFill>
                <a:srgbClr val="FF0000"/>
              </a:solidFill>
              <a:latin typeface="MAC C Times" pitchFamily="18" charset="0"/>
            </a:endParaRPr>
          </a:p>
        </p:txBody>
      </p:sp>
      <p:pic>
        <p:nvPicPr>
          <p:cNvPr id="3174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graphicFrame>
        <p:nvGraphicFramePr>
          <p:cNvPr id="9" name="Content Placeholder 4"/>
          <p:cNvGraphicFramePr>
            <a:graphicFrameLocks/>
          </p:cNvGraphicFramePr>
          <p:nvPr/>
        </p:nvGraphicFramePr>
        <p:xfrm>
          <a:off x="304800" y="3581400"/>
          <a:ext cx="4495800" cy="2743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Rectangle 2"/>
          <p:cNvSpPr>
            <a:spLocks noChangeArrowheads="1"/>
          </p:cNvSpPr>
          <p:nvPr/>
        </p:nvSpPr>
        <p:spPr bwMode="auto">
          <a:xfrm>
            <a:off x="5029200" y="5181600"/>
            <a:ext cx="3962400" cy="1371600"/>
          </a:xfrm>
          <a:prstGeom prst="rect">
            <a:avLst/>
          </a:prstGeom>
          <a:solidFill>
            <a:schemeClr val="bg1">
              <a:lumMod val="75000"/>
            </a:schemeClr>
          </a:solidFill>
          <a:ln w="9525">
            <a:noFill/>
            <a:miter lim="800000"/>
            <a:headEnd/>
            <a:tailEnd/>
          </a:ln>
        </p:spPr>
        <p:txBody>
          <a:bodyPr/>
          <a:lstStyle/>
          <a:p>
            <a:pPr marL="342900" indent="-342900" eaLnBrk="0" hangingPunct="0">
              <a:lnSpc>
                <a:spcPct val="85000"/>
              </a:lnSpc>
              <a:spcBef>
                <a:spcPct val="20000"/>
              </a:spcBef>
              <a:buClr>
                <a:srgbClr val="001933"/>
              </a:buClr>
              <a:buFont typeface="Wingdings" pitchFamily="2" charset="2"/>
              <a:buChar char="Ø"/>
              <a:defRPr/>
            </a:pP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Ризиците  околу проектираниот монетарен и кредитен раст главно зависат од темпото на заздравување на реалната економија, инфлациските движења  и  </a:t>
            </a:r>
            <a:r>
              <a:rPr lang="mk-MK"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оценката на ризиците од страна  </a:t>
            </a:r>
            <a:r>
              <a:rPr lang="mk-MK"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на </a:t>
            </a:r>
            <a:r>
              <a:rPr lang="mk-MK" sz="14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банките.   </a:t>
            </a:r>
            <a:endParaRPr lang="en-US"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a:p>
            <a:pPr marL="342900" indent="-342900" eaLnBrk="0" hangingPunct="0">
              <a:lnSpc>
                <a:spcPct val="85000"/>
              </a:lnSpc>
              <a:spcBef>
                <a:spcPct val="20000"/>
              </a:spcBef>
              <a:buClr>
                <a:srgbClr val="001933"/>
              </a:buClr>
              <a:buFont typeface="Wingdings" pitchFamily="2" charset="2"/>
              <a:buChar char="Ø"/>
              <a:defRPr/>
            </a:pPr>
            <a:endParaRPr lang="en-US" sz="14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31752" name="Picture 12"/>
          <p:cNvPicPr>
            <a:picLocks noChangeAspect="1" noChangeArrowheads="1"/>
          </p:cNvPicPr>
          <p:nvPr/>
        </p:nvPicPr>
        <p:blipFill>
          <a:blip r:embed="rId10" cstate="print"/>
          <a:srcRect/>
          <a:stretch>
            <a:fillRect/>
          </a:stretch>
        </p:blipFill>
        <p:spPr bwMode="auto">
          <a:xfrm>
            <a:off x="5105400" y="838200"/>
            <a:ext cx="3581400" cy="4343400"/>
          </a:xfrm>
          <a:prstGeom prst="rect">
            <a:avLst/>
          </a:prstGeom>
          <a:noFill/>
          <a:ln w="9525">
            <a:noFill/>
            <a:miter lim="800000"/>
            <a:headEnd/>
            <a:tailEnd/>
          </a:ln>
        </p:spPr>
      </p:pic>
      <p:sp>
        <p:nvSpPr>
          <p:cNvPr id="31753" name="Rectangle 11"/>
          <p:cNvSpPr>
            <a:spLocks noChangeArrowheads="1"/>
          </p:cNvSpPr>
          <p:nvPr/>
        </p:nvSpPr>
        <p:spPr bwMode="auto">
          <a:xfrm>
            <a:off x="152400" y="2819400"/>
            <a:ext cx="4572000" cy="738664"/>
          </a:xfrm>
          <a:prstGeom prst="rect">
            <a:avLst/>
          </a:prstGeom>
          <a:noFill/>
          <a:ln w="9525">
            <a:noFill/>
            <a:miter lim="800000"/>
            <a:headEnd/>
            <a:tailEnd/>
          </a:ln>
        </p:spPr>
        <p:txBody>
          <a:bodyPr wrap="square">
            <a:spAutoFit/>
          </a:bodyPr>
          <a:lstStyle/>
          <a:p>
            <a:r>
              <a:rPr lang="mk-MK" sz="1400" b="1" u="sng" dirty="0">
                <a:solidFill>
                  <a:srgbClr val="0033CC"/>
                </a:solidFill>
                <a:latin typeface="Tahoma" pitchFamily="34" charset="0"/>
                <a:cs typeface="Tahoma" pitchFamily="34" charset="0"/>
              </a:rPr>
              <a:t>Надолна ревизија на монетарните и кредитните агрегати </a:t>
            </a:r>
            <a:r>
              <a:rPr lang="mk-MK" sz="1400" b="1" u="sng" dirty="0" smtClean="0">
                <a:solidFill>
                  <a:srgbClr val="0033CC"/>
                </a:solidFill>
                <a:latin typeface="Tahoma" pitchFamily="34" charset="0"/>
                <a:cs typeface="Tahoma" pitchFamily="34" charset="0"/>
              </a:rPr>
              <a:t>за цела 2011 година споредено </a:t>
            </a:r>
            <a:r>
              <a:rPr lang="mk-MK" sz="1400" b="1" u="sng" dirty="0">
                <a:solidFill>
                  <a:srgbClr val="0033CC"/>
                </a:solidFill>
                <a:latin typeface="Tahoma" pitchFamily="34" charset="0"/>
                <a:cs typeface="Tahoma" pitchFamily="34" charset="0"/>
              </a:rPr>
              <a:t>со јануарската </a:t>
            </a:r>
            <a:r>
              <a:rPr lang="mk-MK" sz="1400" b="1" u="sng" dirty="0" smtClean="0">
                <a:solidFill>
                  <a:srgbClr val="0033CC"/>
                </a:solidFill>
                <a:latin typeface="Tahoma" pitchFamily="34" charset="0"/>
                <a:cs typeface="Tahoma" pitchFamily="34" charset="0"/>
              </a:rPr>
              <a:t>проекција: </a:t>
            </a:r>
            <a:endParaRPr lang="en-US" sz="1400" dirty="0"/>
          </a:p>
        </p:txBody>
      </p:sp>
      <p:sp>
        <p:nvSpPr>
          <p:cNvPr id="13" name="Rectangle 12"/>
          <p:cNvSpPr>
            <a:spLocks noChangeArrowheads="1"/>
          </p:cNvSpPr>
          <p:nvPr/>
        </p:nvSpPr>
        <p:spPr bwMode="auto">
          <a:xfrm>
            <a:off x="0" y="838200"/>
            <a:ext cx="4953000" cy="2057400"/>
          </a:xfrm>
          <a:prstGeom prst="rect">
            <a:avLst/>
          </a:prstGeom>
          <a:noFill/>
          <a:ln w="9525">
            <a:noFill/>
            <a:miter lim="800000"/>
            <a:headEnd/>
            <a:tailEnd/>
          </a:ln>
        </p:spPr>
        <p:txBody>
          <a:bodyPr/>
          <a:lstStyle/>
          <a:p>
            <a:pPr marL="342900" indent="-342900">
              <a:spcBef>
                <a:spcPct val="20000"/>
              </a:spcBef>
              <a:buClr>
                <a:srgbClr val="0066CC"/>
              </a:buClr>
              <a:defRPr/>
            </a:pPr>
            <a:r>
              <a:rPr lang="mk-MK" sz="1400" dirty="0">
                <a:solidFill>
                  <a:srgbClr val="0033CC"/>
                </a:solidFill>
                <a:latin typeface="Tahoma" pitchFamily="34" charset="0"/>
                <a:cs typeface="Tahoma" pitchFamily="34" charset="0"/>
              </a:rPr>
              <a:t> Во Кв.2 2011 се очекува</a:t>
            </a:r>
            <a:r>
              <a:rPr lang="en-US" sz="1400" dirty="0">
                <a:solidFill>
                  <a:srgbClr val="0033CC"/>
                </a:solidFill>
                <a:latin typeface="Tahoma" pitchFamily="34" charset="0"/>
                <a:cs typeface="Tahoma" pitchFamily="34" charset="0"/>
              </a:rPr>
              <a:t>:</a:t>
            </a:r>
            <a:endParaRPr lang="mk-MK" sz="1400" dirty="0">
              <a:solidFill>
                <a:srgbClr val="0033CC"/>
              </a:solidFill>
              <a:latin typeface="Tahoma" pitchFamily="34" charset="0"/>
              <a:cs typeface="Tahoma" pitchFamily="34" charset="0"/>
            </a:endParaRPr>
          </a:p>
          <a:p>
            <a:pPr marL="342900" indent="-342900" algn="just">
              <a:spcBef>
                <a:spcPct val="20000"/>
              </a:spcBef>
              <a:buClr>
                <a:srgbClr val="0066CC"/>
              </a:buClr>
              <a:buFont typeface="Wingdings" pitchFamily="2" charset="2"/>
              <a:buChar char="q"/>
              <a:defRPr/>
            </a:pPr>
            <a:r>
              <a:rPr lang="mk-MK" sz="1400" dirty="0">
                <a:solidFill>
                  <a:srgbClr val="0033CC"/>
                </a:solidFill>
                <a:latin typeface="Tahoma" pitchFamily="34" charset="0"/>
                <a:cs typeface="Tahoma" pitchFamily="34" charset="0"/>
              </a:rPr>
              <a:t>Натамошно проширување на </a:t>
            </a:r>
            <a:r>
              <a:rPr lang="mk-MK" sz="1400" b="1" i="1" dirty="0">
                <a:solidFill>
                  <a:srgbClr val="0033CC"/>
                </a:solidFill>
                <a:latin typeface="Tahoma" pitchFamily="34" charset="0"/>
                <a:cs typeface="Tahoma" pitchFamily="34" charset="0"/>
              </a:rPr>
              <a:t>паричната маса </a:t>
            </a:r>
            <a:r>
              <a:rPr lang="mk-MK" sz="1400" dirty="0">
                <a:solidFill>
                  <a:srgbClr val="0033CC"/>
                </a:solidFill>
                <a:latin typeface="Tahoma" pitchFamily="34" charset="0"/>
                <a:cs typeface="Tahoma" pitchFamily="34" charset="0"/>
              </a:rPr>
              <a:t>(8,6% годишен раст во јуни 2011 </a:t>
            </a:r>
            <a:r>
              <a:rPr lang="mk-MK" sz="1400" dirty="0" smtClean="0">
                <a:solidFill>
                  <a:srgbClr val="0033CC"/>
                </a:solidFill>
                <a:latin typeface="Tahoma" pitchFamily="34" charset="0"/>
                <a:cs typeface="Tahoma" pitchFamily="34" charset="0"/>
              </a:rPr>
              <a:t>година, при проектиран раст на вкупните депозити од 8,6%) </a:t>
            </a:r>
            <a:r>
              <a:rPr lang="mk-MK" sz="1400" dirty="0">
                <a:solidFill>
                  <a:srgbClr val="0033CC"/>
                </a:solidFill>
                <a:latin typeface="Tahoma" pitchFamily="34" charset="0"/>
                <a:cs typeface="Tahoma" pitchFamily="34" charset="0"/>
              </a:rPr>
              <a:t>и</a:t>
            </a:r>
            <a:endParaRPr lang="en-US" sz="1400" dirty="0">
              <a:solidFill>
                <a:srgbClr val="0033CC"/>
              </a:solidFill>
              <a:latin typeface="Tahoma" pitchFamily="34" charset="0"/>
              <a:cs typeface="Tahoma" pitchFamily="34" charset="0"/>
            </a:endParaRPr>
          </a:p>
          <a:p>
            <a:pPr marL="342900" indent="-342900" algn="just">
              <a:spcBef>
                <a:spcPct val="20000"/>
              </a:spcBef>
              <a:buClr>
                <a:srgbClr val="0066CC"/>
              </a:buClr>
              <a:buFont typeface="Wingdings" pitchFamily="2" charset="2"/>
              <a:buChar char="q"/>
              <a:defRPr/>
            </a:pPr>
            <a:r>
              <a:rPr lang="mk-MK" sz="1400" dirty="0">
                <a:solidFill>
                  <a:srgbClr val="0033CC"/>
                </a:solidFill>
                <a:latin typeface="Tahoma" pitchFamily="34" charset="0"/>
                <a:cs typeface="Tahoma" pitchFamily="34" charset="0"/>
              </a:rPr>
              <a:t>Умерен </a:t>
            </a:r>
            <a:r>
              <a:rPr lang="mk-MK" sz="1400" b="1" i="1" dirty="0">
                <a:solidFill>
                  <a:srgbClr val="0033CC"/>
                </a:solidFill>
                <a:latin typeface="Tahoma" pitchFamily="34" charset="0"/>
                <a:cs typeface="Tahoma" pitchFamily="34" charset="0"/>
              </a:rPr>
              <a:t>кредитен раст </a:t>
            </a:r>
            <a:r>
              <a:rPr lang="mk-MK" sz="1400" dirty="0">
                <a:solidFill>
                  <a:srgbClr val="0033CC"/>
                </a:solidFill>
                <a:latin typeface="Tahoma" pitchFamily="34" charset="0"/>
                <a:cs typeface="Tahoma" pitchFamily="34" charset="0"/>
              </a:rPr>
              <a:t>(</a:t>
            </a:r>
            <a:r>
              <a:rPr lang="en-US" sz="1400" dirty="0">
                <a:solidFill>
                  <a:srgbClr val="0033CC"/>
                </a:solidFill>
                <a:latin typeface="Tahoma" pitchFamily="34" charset="0"/>
                <a:cs typeface="Tahoma" pitchFamily="34" charset="0"/>
              </a:rPr>
              <a:t>8,</a:t>
            </a:r>
            <a:r>
              <a:rPr lang="mk-MK" sz="1400" dirty="0">
                <a:solidFill>
                  <a:srgbClr val="0033CC"/>
                </a:solidFill>
                <a:latin typeface="Tahoma" pitchFamily="34" charset="0"/>
                <a:cs typeface="Tahoma" pitchFamily="34" charset="0"/>
              </a:rPr>
              <a:t>6</a:t>
            </a:r>
            <a:r>
              <a:rPr lang="en-US" sz="1400" dirty="0">
                <a:solidFill>
                  <a:srgbClr val="0033CC"/>
                </a:solidFill>
                <a:latin typeface="Tahoma" pitchFamily="34" charset="0"/>
                <a:cs typeface="Tahoma" pitchFamily="34" charset="0"/>
              </a:rPr>
              <a:t> </a:t>
            </a:r>
            <a:r>
              <a:rPr lang="mk-MK" sz="1400" dirty="0">
                <a:solidFill>
                  <a:srgbClr val="0033CC"/>
                </a:solidFill>
                <a:latin typeface="Tahoma" pitchFamily="34" charset="0"/>
                <a:cs typeface="Tahoma" pitchFamily="34" charset="0"/>
              </a:rPr>
              <a:t>% годишен раст во јуни 2011 година при и понатаму </a:t>
            </a:r>
            <a:r>
              <a:rPr lang="mk-MK" sz="1400" dirty="0" smtClean="0">
                <a:solidFill>
                  <a:srgbClr val="0033CC"/>
                </a:solidFill>
                <a:latin typeface="Tahoma" pitchFamily="34" charset="0"/>
                <a:cs typeface="Tahoma" pitchFamily="34" charset="0"/>
              </a:rPr>
              <a:t>присутни </a:t>
            </a:r>
            <a:r>
              <a:rPr lang="mk-MK" sz="1400" dirty="0">
                <a:solidFill>
                  <a:srgbClr val="0033CC"/>
                </a:solidFill>
                <a:latin typeface="Tahoma" pitchFamily="34" charset="0"/>
                <a:cs typeface="Tahoma" pitchFamily="34" charset="0"/>
              </a:rPr>
              <a:t>ризици поврзани со кредитоспособноста на клиентите и квалитетот на кредитното портфолио на банките). </a:t>
            </a:r>
            <a:endParaRPr lang="en-US" sz="1400" dirty="0" smtClean="0">
              <a:solidFill>
                <a:srgbClr val="0033CC"/>
              </a:solidFill>
              <a:latin typeface="Tahoma" pitchFamily="34" charset="0"/>
              <a:cs typeface="Tahoma" pitchFamily="34" charset="0"/>
            </a:endParaRPr>
          </a:p>
          <a:p>
            <a:pPr marL="342900" indent="-342900" algn="just">
              <a:spcBef>
                <a:spcPct val="20000"/>
              </a:spcBef>
              <a:buClr>
                <a:srgbClr val="0066CC"/>
              </a:buClr>
              <a:defRPr/>
            </a:pPr>
            <a:r>
              <a:rPr lang="mk-MK" sz="1400" dirty="0" smtClean="0">
                <a:solidFill>
                  <a:srgbClr val="0033CC"/>
                </a:solidFill>
                <a:latin typeface="Tahoma" pitchFamily="34" charset="0"/>
                <a:cs typeface="Tahoma" pitchFamily="34" charset="0"/>
              </a:rPr>
              <a:t>  </a:t>
            </a:r>
            <a:endParaRPr lang="en-US" sz="1400" dirty="0">
              <a:solidFill>
                <a:srgbClr val="0033CC"/>
              </a:solidFill>
              <a:latin typeface="Tahoma" pitchFamily="34" charset="0"/>
              <a:cs typeface="Tahoma" pitchFamily="34" charset="0"/>
            </a:endParaRPr>
          </a:p>
          <a:p>
            <a:pPr marL="800100" lvl="1" indent="-342900">
              <a:spcBef>
                <a:spcPct val="20000"/>
              </a:spcBef>
              <a:buClr>
                <a:srgbClr val="0066CC"/>
              </a:buClr>
              <a:defRPr/>
            </a:pPr>
            <a:endParaRPr lang="en-US" sz="1200" dirty="0">
              <a:solidFill>
                <a:srgbClr val="0033CC"/>
              </a:solidFill>
              <a:latin typeface="Tahoma" pitchFamily="34" charset="0"/>
              <a:cs typeface="Tahoma" pitchFamily="34" charset="0"/>
            </a:endParaRPr>
          </a:p>
          <a:p>
            <a:pPr marL="342900" indent="-342900" algn="just">
              <a:spcBef>
                <a:spcPct val="20000"/>
              </a:spcBef>
              <a:buClr>
                <a:srgbClr val="0066CC"/>
              </a:buClr>
              <a:defRPr/>
            </a:pPr>
            <a:r>
              <a:rPr lang="mk-MK" sz="1200" b="1" dirty="0">
                <a:solidFill>
                  <a:srgbClr val="0033CC"/>
                </a:solidFill>
                <a:latin typeface="Tahoma" pitchFamily="34" charset="0"/>
                <a:cs typeface="Tahoma" pitchFamily="34" charset="0"/>
              </a:rPr>
              <a:t>  </a:t>
            </a:r>
            <a:endParaRPr lang="mk-MK" sz="1200" dirty="0">
              <a:solidFill>
                <a:srgbClr val="0033CC"/>
              </a:solidFill>
              <a:latin typeface="Tahoma" pitchFamily="34" charset="0"/>
              <a:cs typeface="Tahoma" pitchFamily="34" charset="0"/>
            </a:endParaRPr>
          </a:p>
          <a:p>
            <a:pPr algn="just">
              <a:lnSpc>
                <a:spcPct val="85000"/>
              </a:lnSpc>
              <a:buFont typeface="Wingdings" pitchFamily="2" charset="2"/>
              <a:buNone/>
              <a:defRPr/>
            </a:pPr>
            <a:endParaRPr lang="en-US" sz="1800" b="1" dirty="0">
              <a:solidFill>
                <a:srgbClr val="0033CC"/>
              </a:solidFill>
              <a:latin typeface="Tahoma" pitchFamily="34" charset="0"/>
              <a:cs typeface="Tahoma" pitchFamily="34" charset="0"/>
            </a:endParaRPr>
          </a:p>
        </p:txBody>
      </p:sp>
      <p:sp>
        <p:nvSpPr>
          <p:cNvPr id="12" name="Slide Number Placeholder 11"/>
          <p:cNvSpPr>
            <a:spLocks noGrp="1"/>
          </p:cNvSpPr>
          <p:nvPr>
            <p:ph type="sldNum" sz="quarter" idx="12"/>
          </p:nvPr>
        </p:nvSpPr>
        <p:spPr/>
        <p:txBody>
          <a:bodyPr/>
          <a:lstStyle/>
          <a:p>
            <a:pPr>
              <a:defRPr/>
            </a:pPr>
            <a:fld id="{9F2A81FD-138D-4F71-92D2-058F88B136BB}"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bwMode="auto">
          <a:xfrm>
            <a:off x="304800" y="609600"/>
            <a:ext cx="8229600" cy="990600"/>
          </a:xfrm>
          <a:prstGeom prst="rect">
            <a:avLst/>
          </a:prstGeom>
          <a:ln>
            <a:miter lim="800000"/>
            <a:headEnd/>
            <a:tailEnd/>
          </a:ln>
        </p:spPr>
        <p:txBody>
          <a:bodyPr/>
          <a:lstStyle/>
          <a:p>
            <a:pPr>
              <a:defRPr/>
            </a:pPr>
            <a:r>
              <a:rPr lang="mk-MK"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СОДРЖИНА</a:t>
            </a:r>
            <a:r>
              <a:rPr lang="en-US"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a:r>
            <a:br>
              <a:rPr lang="en-US"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br>
            <a:endParaRPr lang="mk-MK"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endParaRPr>
          </a:p>
        </p:txBody>
      </p:sp>
      <p:sp>
        <p:nvSpPr>
          <p:cNvPr id="4099" name="Content Placeholder 2"/>
          <p:cNvSpPr>
            <a:spLocks noGrp="1"/>
          </p:cNvSpPr>
          <p:nvPr>
            <p:ph idx="4294967295"/>
          </p:nvPr>
        </p:nvSpPr>
        <p:spPr bwMode="auto">
          <a:xfrm>
            <a:off x="533400" y="1295400"/>
            <a:ext cx="8229600" cy="4953000"/>
          </a:xfrm>
          <a:prstGeom prst="rect">
            <a:avLst/>
          </a:prstGeom>
          <a:ln>
            <a:miter lim="800000"/>
            <a:headEnd/>
            <a:tailEnd/>
          </a:ln>
        </p:spPr>
        <p:txBody>
          <a:bodyPr/>
          <a:lstStyle/>
          <a:p>
            <a:pPr algn="ctr">
              <a:buClr>
                <a:schemeClr val="bg1"/>
              </a:buClr>
              <a:buFont typeface="Wingdings" pitchFamily="2" charset="2"/>
              <a:buNone/>
              <a:defRPr/>
            </a:pPr>
            <a:endParaRPr lang="en-US" sz="2400" b="1" dirty="0" smtClean="0">
              <a:solidFill>
                <a:srgbClr val="FF3300"/>
              </a:solidFill>
              <a:effectLst>
                <a:outerShdw blurRad="38100" dist="38100" dir="2700000" algn="tl">
                  <a:srgbClr val="C0C0C0"/>
                </a:outerShdw>
              </a:effectLst>
              <a:latin typeface="Tahoma" pitchFamily="34" charset="0"/>
              <a:cs typeface="Tahoma" pitchFamily="34" charset="0"/>
            </a:endParaRPr>
          </a:p>
          <a:p>
            <a:pPr algn="ctr">
              <a:buClr>
                <a:schemeClr val="bg1"/>
              </a:buClr>
              <a:buFont typeface="Wingdings" pitchFamily="2" charset="2"/>
              <a:buNone/>
              <a:defRPr/>
            </a:pPr>
            <a:endParaRPr lang="en-US" sz="2400" b="1" dirty="0" smtClean="0">
              <a:solidFill>
                <a:srgbClr val="FF3300"/>
              </a:solidFill>
              <a:effectLst>
                <a:outerShdw blurRad="38100" dist="38100" dir="2700000" algn="tl">
                  <a:srgbClr val="C0C0C0"/>
                </a:outerShdw>
              </a:effectLst>
              <a:latin typeface="Tahoma" pitchFamily="34" charset="0"/>
              <a:cs typeface="Tahoma" pitchFamily="34" charset="0"/>
            </a:endParaRPr>
          </a:p>
          <a:p>
            <a:pPr>
              <a:buClrTx/>
              <a:buFont typeface="Wingdings" pitchFamily="2" charset="2"/>
              <a:buChar char="q"/>
              <a:defRPr/>
            </a:pPr>
            <a:r>
              <a:rPr lang="en-US"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Ma</a:t>
            </a:r>
            <a:r>
              <a:rPr lang="mk-MK"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кроекономска слика помеѓу двете проекции (јануари – април</a:t>
            </a:r>
            <a:r>
              <a:rPr lang="en-US"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 2011</a:t>
            </a:r>
            <a:r>
              <a:rPr lang="mk-MK"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 </a:t>
            </a:r>
          </a:p>
          <a:p>
            <a:pPr>
              <a:buClrTx/>
              <a:buFont typeface="Wingdings" pitchFamily="2" charset="2"/>
              <a:buChar char="q"/>
              <a:defRPr/>
            </a:pPr>
            <a:r>
              <a:rPr lang="mk-MK"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Ревизија на м</a:t>
            </a:r>
            <a:r>
              <a:rPr lang="en-US"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a</a:t>
            </a:r>
            <a:r>
              <a:rPr lang="mk-MK" sz="2800" b="1" dirty="0" err="1" smtClean="0">
                <a:solidFill>
                  <a:schemeClr val="bg1">
                    <a:lumMod val="50000"/>
                  </a:schemeClr>
                </a:solidFill>
                <a:effectLst>
                  <a:outerShdw blurRad="38100" dist="38100" dir="2700000" algn="tl">
                    <a:srgbClr val="C0C0C0"/>
                  </a:outerShdw>
                </a:effectLst>
                <a:latin typeface="Tahoma" pitchFamily="34" charset="0"/>
                <a:cs typeface="Tahoma" pitchFamily="34" charset="0"/>
              </a:rPr>
              <a:t>кроекономски</a:t>
            </a:r>
            <a:r>
              <a:rPr lang="mk-MK"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rPr>
              <a:t> проекции за 2011 година</a:t>
            </a:r>
            <a:endParaRPr lang="en-US" sz="2800" b="1" dirty="0" smtClean="0">
              <a:solidFill>
                <a:schemeClr val="bg1">
                  <a:lumMod val="50000"/>
                </a:schemeClr>
              </a:solidFill>
              <a:effectLst>
                <a:outerShdw blurRad="38100" dist="38100" dir="2700000" algn="tl">
                  <a:srgbClr val="C0C0C0"/>
                </a:outerShdw>
              </a:effectLst>
              <a:latin typeface="Tahoma" pitchFamily="34" charset="0"/>
              <a:cs typeface="Tahoma" pitchFamily="34" charset="0"/>
            </a:endParaRPr>
          </a:p>
        </p:txBody>
      </p:sp>
      <p:pic>
        <p:nvPicPr>
          <p:cNvPr id="15364"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685800" y="152400"/>
            <a:ext cx="8077200" cy="457200"/>
          </a:xfrm>
          <a:prstGeom prst="rect">
            <a:avLst/>
          </a:prstGeom>
          <a:ln>
            <a:miter lim="800000"/>
            <a:headEnd/>
            <a:tailEnd/>
          </a:ln>
        </p:spPr>
        <p:txBody>
          <a:bodyPr/>
          <a:lstStyle/>
          <a:p>
            <a:pPr eaLnBrk="1" hangingPunct="1">
              <a:defRPr/>
            </a:pPr>
            <a:r>
              <a:rPr lang="mk-MK" sz="28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ЗАКЛУЧОК (1)</a:t>
            </a:r>
            <a:r>
              <a:rPr lang="en-US" sz="2800" b="1" dirty="0" smtClean="0">
                <a:solidFill>
                  <a:schemeClr val="accent5">
                    <a:lumMod val="75000"/>
                  </a:schemeClr>
                </a:solidFill>
                <a:effectLst>
                  <a:outerShdw blurRad="38100" dist="38100" dir="2700000" algn="tl">
                    <a:srgbClr val="C0C0C0"/>
                  </a:outerShdw>
                </a:effectLst>
                <a:latin typeface="MAC C Times" pitchFamily="18" charset="0"/>
              </a:rPr>
              <a:t/>
            </a:r>
            <a:br>
              <a:rPr lang="en-US" sz="2800" b="1" dirty="0" smtClean="0">
                <a:solidFill>
                  <a:schemeClr val="accent5">
                    <a:lumMod val="75000"/>
                  </a:schemeClr>
                </a:solidFill>
                <a:effectLst>
                  <a:outerShdw blurRad="38100" dist="38100" dir="2700000" algn="tl">
                    <a:srgbClr val="C0C0C0"/>
                  </a:outerShdw>
                </a:effectLst>
                <a:latin typeface="MAC C Times" pitchFamily="18" charset="0"/>
              </a:rPr>
            </a:br>
            <a:endParaRPr lang="en-US" sz="2800" b="1" dirty="0" smtClean="0">
              <a:solidFill>
                <a:schemeClr val="accent5">
                  <a:lumMod val="75000"/>
                </a:schemeClr>
              </a:solidFill>
              <a:effectLst>
                <a:outerShdw blurRad="38100" dist="38100" dir="2700000" algn="tl">
                  <a:srgbClr val="C0C0C0"/>
                </a:outerShdw>
              </a:effectLst>
              <a:latin typeface="MAC C Times" pitchFamily="18" charset="0"/>
            </a:endParaRPr>
          </a:p>
        </p:txBody>
      </p:sp>
      <p:sp>
        <p:nvSpPr>
          <p:cNvPr id="32771" name="Rectangle 2"/>
          <p:cNvSpPr>
            <a:spLocks noChangeArrowheads="1"/>
          </p:cNvSpPr>
          <p:nvPr/>
        </p:nvSpPr>
        <p:spPr bwMode="auto">
          <a:xfrm>
            <a:off x="228600" y="2057400"/>
            <a:ext cx="8077200" cy="914400"/>
          </a:xfrm>
          <a:prstGeom prst="rect">
            <a:avLst/>
          </a:prstGeom>
          <a:noFill/>
          <a:ln w="9525">
            <a:noFill/>
            <a:miter lim="800000"/>
            <a:headEnd/>
            <a:tailEnd/>
          </a:ln>
        </p:spPr>
        <p:txBody>
          <a:bodyPr/>
          <a:lstStyle/>
          <a:p>
            <a:pPr algn="ctr">
              <a:lnSpc>
                <a:spcPct val="85000"/>
              </a:lnSpc>
            </a:pPr>
            <a:endParaRPr lang="mk-MK" sz="1600" b="1" i="1">
              <a:solidFill>
                <a:srgbClr val="FF0000"/>
              </a:solidFill>
              <a:latin typeface="MAC C Times" pitchFamily="18" charset="0"/>
            </a:endParaRPr>
          </a:p>
        </p:txBody>
      </p:sp>
      <p:sp>
        <p:nvSpPr>
          <p:cNvPr id="32772" name="Rectangle 2"/>
          <p:cNvSpPr>
            <a:spLocks noChangeArrowheads="1"/>
          </p:cNvSpPr>
          <p:nvPr/>
        </p:nvSpPr>
        <p:spPr bwMode="auto">
          <a:xfrm>
            <a:off x="304800" y="609600"/>
            <a:ext cx="8610600" cy="5791200"/>
          </a:xfrm>
          <a:prstGeom prst="rect">
            <a:avLst/>
          </a:prstGeom>
          <a:noFill/>
          <a:ln w="9525">
            <a:noFill/>
            <a:miter lim="800000"/>
            <a:headEnd/>
            <a:tailEnd/>
          </a:ln>
        </p:spPr>
        <p:txBody>
          <a:bodyPr/>
          <a:lstStyle/>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Останува проекцијата за раст на БДП од 3%; </a:t>
            </a:r>
          </a:p>
          <a:p>
            <a:pPr algn="just">
              <a:lnSpc>
                <a:spcPct val="85000"/>
              </a:lnSpc>
              <a:buFont typeface="Arial" pitchFamily="34" charset="0"/>
              <a:buChar char="•"/>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Се зголемува очекуваното ниво на инфлацијата од околу 3% на 4,5-5%; </a:t>
            </a:r>
          </a:p>
          <a:p>
            <a:pPr algn="just">
              <a:lnSpc>
                <a:spcPct val="85000"/>
              </a:lnSpc>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Незначително се коригира растот на паричната маса и растот на кредитите (од 13,4% на 10,7% и од 13,2% на 12%, соодветно); </a:t>
            </a:r>
          </a:p>
          <a:p>
            <a:pPr algn="just">
              <a:lnSpc>
                <a:spcPct val="85000"/>
              </a:lnSpc>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Се зголемува проектираниот дефицит на тековната сметка на платниот биланс (од -4,5% на -6,1% од БДП); </a:t>
            </a:r>
          </a:p>
          <a:p>
            <a:pPr algn="just">
              <a:lnSpc>
                <a:spcPct val="85000"/>
              </a:lnSpc>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Се задржува проектираното ниво на девизните резерви (1 908 милиони евра) </a:t>
            </a:r>
          </a:p>
          <a:p>
            <a:pPr algn="just">
              <a:lnSpc>
                <a:spcPct val="85000"/>
              </a:lnSpc>
              <a:buFont typeface="Arial" pitchFamily="34" charset="0"/>
              <a:buChar char="•"/>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Генерално, остануваат оценките за </a:t>
            </a:r>
            <a:r>
              <a:rPr lang="mk-MK" b="1" dirty="0" err="1" smtClean="0">
                <a:solidFill>
                  <a:srgbClr val="0033CC"/>
                </a:solidFill>
                <a:latin typeface="Tahoma" pitchFamily="34" charset="0"/>
                <a:cs typeface="Tahoma" pitchFamily="34" charset="0"/>
              </a:rPr>
              <a:t>поволноста</a:t>
            </a:r>
            <a:r>
              <a:rPr lang="mk-MK" b="1" dirty="0" smtClean="0">
                <a:solidFill>
                  <a:srgbClr val="0033CC"/>
                </a:solidFill>
                <a:latin typeface="Tahoma" pitchFamily="34" charset="0"/>
                <a:cs typeface="Tahoma" pitchFamily="34" charset="0"/>
              </a:rPr>
              <a:t> на амбиентот за водење на монетарната политика во текот на 2011 година. </a:t>
            </a:r>
            <a:endParaRPr lang="ru-RU" b="1" dirty="0" smtClean="0">
              <a:solidFill>
                <a:srgbClr val="0033CC"/>
              </a:solidFill>
              <a:latin typeface="Tahoma" pitchFamily="34" charset="0"/>
              <a:cs typeface="Tahoma" pitchFamily="34" charset="0"/>
            </a:endParaRPr>
          </a:p>
          <a:p>
            <a:pPr algn="just">
              <a:lnSpc>
                <a:spcPct val="85000"/>
              </a:lnSpc>
              <a:buFont typeface="Arial" pitchFamily="34" charset="0"/>
              <a:buChar char="•"/>
            </a:pPr>
            <a:endParaRPr lang="ru-RU" b="1" dirty="0" smtClean="0">
              <a:solidFill>
                <a:srgbClr val="0033CC"/>
              </a:solidFill>
              <a:latin typeface="Tahoma" pitchFamily="34" charset="0"/>
              <a:cs typeface="Tahoma" pitchFamily="34" charset="0"/>
            </a:endParaRPr>
          </a:p>
          <a:p>
            <a:pPr algn="just">
              <a:lnSpc>
                <a:spcPct val="85000"/>
              </a:lnSpc>
            </a:pPr>
            <a:endParaRPr lang="ru-RU" sz="1400" b="1" dirty="0">
              <a:solidFill>
                <a:srgbClr val="0033CC"/>
              </a:solidFill>
              <a:latin typeface="Tahoma" pitchFamily="34" charset="0"/>
              <a:cs typeface="Tahoma" pitchFamily="34" charset="0"/>
            </a:endParaRPr>
          </a:p>
        </p:txBody>
      </p:sp>
      <p:pic>
        <p:nvPicPr>
          <p:cNvPr id="32773"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7" descr="Bitmap Zatemneto 2 Logo in Pano CMYK- C100 M80 Y0 K0 29-04-2009 verz GOLD logo Font Convert to Curves.jpg"/>
          <p:cNvPicPr>
            <a:picLocks noChangeAspect="1"/>
          </p:cNvPicPr>
          <p:nvPr/>
        </p:nvPicPr>
        <p:blipFill>
          <a:blip r:embed="rId2" cstate="print"/>
          <a:srcRect/>
          <a:stretch>
            <a:fillRect/>
          </a:stretch>
        </p:blipFill>
        <p:spPr bwMode="auto">
          <a:xfrm>
            <a:off x="0" y="0"/>
            <a:ext cx="614363" cy="685800"/>
          </a:xfrm>
          <a:prstGeom prst="rect">
            <a:avLst/>
          </a:prstGeom>
          <a:noFill/>
          <a:ln w="9525">
            <a:noFill/>
            <a:miter lim="800000"/>
            <a:headEnd/>
            <a:tailEnd/>
          </a:ln>
        </p:spPr>
      </p:pic>
      <p:pic>
        <p:nvPicPr>
          <p:cNvPr id="4" name="Picture 231" descr="samo naslov 06"/>
          <p:cNvPicPr>
            <a:picLocks noChangeAspect="1" noChangeArrowheads="1"/>
          </p:cNvPicPr>
          <p:nvPr/>
        </p:nvPicPr>
        <p:blipFill>
          <a:blip r:embed="rId3"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5" name="Rectangle 2"/>
          <p:cNvSpPr txBox="1">
            <a:spLocks noChangeArrowheads="1"/>
          </p:cNvSpPr>
          <p:nvPr/>
        </p:nvSpPr>
        <p:spPr bwMode="auto">
          <a:xfrm>
            <a:off x="685800" y="152400"/>
            <a:ext cx="8077200" cy="457200"/>
          </a:xfrm>
          <a:prstGeom prst="rect">
            <a:avLst/>
          </a:prstGeom>
          <a:ln>
            <a:miter lim="800000"/>
            <a:headEnd/>
            <a:tailEnd/>
          </a:ln>
        </p:spPr>
        <p: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mk-MK"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Tahoma" pitchFamily="34" charset="0"/>
                <a:ea typeface="+mj-ea"/>
                <a:cs typeface="Tahoma" pitchFamily="34" charset="0"/>
              </a:rPr>
              <a:t>ЗАКЛУЧОК (2)</a:t>
            </a:r>
            <a:r>
              <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rPr>
              <a:t/>
            </a:r>
            <a:br>
              <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rPr>
            </a:br>
            <a:endPar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endParaRPr>
          </a:p>
        </p:txBody>
      </p:sp>
      <p:sp>
        <p:nvSpPr>
          <p:cNvPr id="6" name="Rectangle 5"/>
          <p:cNvSpPr/>
          <p:nvPr/>
        </p:nvSpPr>
        <p:spPr>
          <a:xfrm>
            <a:off x="228600" y="914400"/>
            <a:ext cx="8686800" cy="6555641"/>
          </a:xfrm>
          <a:prstGeom prst="rect">
            <a:avLst/>
          </a:prstGeom>
        </p:spPr>
        <p:txBody>
          <a:bodyPr wrap="square">
            <a:spAutoFit/>
          </a:bodyPr>
          <a:lstStyle/>
          <a:p>
            <a:pPr algn="just">
              <a:buFont typeface="Arial" pitchFamily="34" charset="0"/>
              <a:buChar char="•"/>
            </a:pPr>
            <a:r>
              <a:rPr lang="mk-MK" sz="2000" b="1" dirty="0" smtClean="0">
                <a:solidFill>
                  <a:srgbClr val="0033CC"/>
                </a:solidFill>
                <a:latin typeface="Tahoma" pitchFamily="34" charset="0"/>
                <a:cs typeface="Tahoma" pitchFamily="34" charset="0"/>
              </a:rPr>
              <a:t> Во основа, единствен понеповолен фактор е</a:t>
            </a:r>
            <a:r>
              <a:rPr lang="ru-RU" sz="2000" b="1" dirty="0" smtClean="0">
                <a:solidFill>
                  <a:srgbClr val="0033CC"/>
                </a:solidFill>
                <a:latin typeface="Tahoma" pitchFamily="34" charset="0"/>
                <a:cs typeface="Tahoma" pitchFamily="34" charset="0"/>
              </a:rPr>
              <a:t> поголемата остварена инфлација во однос на проектираната и поголемата очекувана инфлација во споредба со јануарската проекција;</a:t>
            </a:r>
          </a:p>
          <a:p>
            <a:pPr algn="just">
              <a:buFont typeface="Arial" pitchFamily="34" charset="0"/>
              <a:buChar char="•"/>
            </a:pPr>
            <a:endParaRPr lang="ru-RU" sz="2000" b="1" dirty="0" smtClean="0">
              <a:solidFill>
                <a:srgbClr val="0033CC"/>
              </a:solidFill>
              <a:latin typeface="Tahoma" pitchFamily="34" charset="0"/>
              <a:cs typeface="Tahoma" pitchFamily="34" charset="0"/>
            </a:endParaRPr>
          </a:p>
          <a:p>
            <a:pPr algn="just">
              <a:buFont typeface="Arial" pitchFamily="34" charset="0"/>
              <a:buChar char="•"/>
            </a:pPr>
            <a:r>
              <a:rPr lang="ru-RU" sz="2000" b="1" dirty="0" smtClean="0">
                <a:solidFill>
                  <a:srgbClr val="0033CC"/>
                </a:solidFill>
                <a:latin typeface="Tahoma" pitchFamily="34" charset="0"/>
                <a:cs typeface="Tahoma" pitchFamily="34" charset="0"/>
              </a:rPr>
              <a:t> </a:t>
            </a:r>
            <a:r>
              <a:rPr lang="ru-RU" sz="2000" b="1" dirty="0" smtClean="0">
                <a:solidFill>
                  <a:srgbClr val="FF0000"/>
                </a:solidFill>
                <a:latin typeface="Tahoma" pitchFamily="34" charset="0"/>
                <a:cs typeface="Tahoma" pitchFamily="34" charset="0"/>
              </a:rPr>
              <a:t>Врз основа на резултатите од ревидирањето на проекциите за 2011 година заклучивме дека се уште нема доволно јасни аргументи за да пристапиме кон промена на монетарната политика. Имено, ја задржуваме каматната стапка на благајничките записи на непроменето ниво од 4%; </a:t>
            </a:r>
          </a:p>
          <a:p>
            <a:pPr algn="just">
              <a:buFont typeface="Arial" pitchFamily="34" charset="0"/>
              <a:buChar char="•"/>
            </a:pPr>
            <a:endParaRPr lang="ru-RU" sz="2000" b="1" dirty="0" smtClean="0">
              <a:solidFill>
                <a:srgbClr val="FF0000"/>
              </a:solidFill>
              <a:latin typeface="Tahoma" pitchFamily="34" charset="0"/>
              <a:cs typeface="Tahoma" pitchFamily="34" charset="0"/>
            </a:endParaRPr>
          </a:p>
          <a:p>
            <a:pPr algn="just">
              <a:buFont typeface="Arial" pitchFamily="34" charset="0"/>
              <a:buChar char="•"/>
            </a:pPr>
            <a:r>
              <a:rPr lang="ru-RU" sz="2000" b="1" dirty="0" smtClean="0">
                <a:solidFill>
                  <a:srgbClr val="0033CC"/>
                </a:solidFill>
                <a:latin typeface="Tahoma" pitchFamily="34" charset="0"/>
                <a:cs typeface="Tahoma" pitchFamily="34" charset="0"/>
              </a:rPr>
              <a:t> Наредните движења во економијата и движењата на главните детерминанти на домашната инфлација ќе покажат дали и кога би следело евентуално затегнување на монетарната политика. Оваа одлука базира пред се на следните аргументи:</a:t>
            </a:r>
          </a:p>
          <a:p>
            <a:pPr algn="just"/>
            <a:endParaRPr lang="en-US" sz="600" b="1" dirty="0" smtClean="0">
              <a:solidFill>
                <a:srgbClr val="0033CC"/>
              </a:solidFill>
              <a:latin typeface="Tahoma" pitchFamily="34" charset="0"/>
              <a:cs typeface="Tahoma" pitchFamily="34" charset="0"/>
            </a:endParaRPr>
          </a:p>
          <a:p>
            <a:pPr algn="just"/>
            <a:r>
              <a:rPr lang="ru-RU" sz="2000" b="1" dirty="0" smtClean="0">
                <a:solidFill>
                  <a:srgbClr val="0033CC"/>
                </a:solidFill>
                <a:latin typeface="Tahoma" pitchFamily="34" charset="0"/>
                <a:cs typeface="Tahoma" pitchFamily="34" charset="0"/>
              </a:rPr>
              <a:t>- се уште ниско ниво на стапката на базичната инфлација и проекцијата дека во просек во 2011 година таа би изнесувала околу 1,5%;</a:t>
            </a:r>
          </a:p>
          <a:p>
            <a:r>
              <a:rPr lang="ru-RU" sz="2000" b="1" dirty="0" smtClean="0">
                <a:solidFill>
                  <a:srgbClr val="0033CC"/>
                </a:solidFill>
                <a:latin typeface="Tahoma" pitchFamily="34" charset="0"/>
                <a:cs typeface="Tahoma" pitchFamily="34" charset="0"/>
              </a:rPr>
              <a:t>	</a:t>
            </a:r>
          </a:p>
          <a:p>
            <a:r>
              <a:rPr lang="ru-RU" sz="2000" b="1" dirty="0" smtClean="0">
                <a:solidFill>
                  <a:srgbClr val="0033CC"/>
                </a:solidFill>
                <a:latin typeface="Tahoma" pitchFamily="34" charset="0"/>
                <a:cs typeface="Tahoma" pitchFamily="34" charset="0"/>
              </a:rPr>
              <a:t>  </a:t>
            </a:r>
            <a:endParaRPr lang="en-US" sz="2000" dirty="0">
              <a:solidFill>
                <a:srgbClr val="0033CC"/>
              </a:solidFill>
            </a:endParaRPr>
          </a:p>
        </p:txBody>
      </p:sp>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7" descr="Bitmap Zatemneto 2 Logo in Pano CMYK- C100 M80 Y0 K0 29-04-2009 verz GOLD logo Font Convert to Curves.jpg"/>
          <p:cNvPicPr>
            <a:picLocks noChangeAspect="1"/>
          </p:cNvPicPr>
          <p:nvPr/>
        </p:nvPicPr>
        <p:blipFill>
          <a:blip r:embed="rId2" cstate="print"/>
          <a:srcRect/>
          <a:stretch>
            <a:fillRect/>
          </a:stretch>
        </p:blipFill>
        <p:spPr bwMode="auto">
          <a:xfrm>
            <a:off x="0" y="0"/>
            <a:ext cx="614363" cy="685800"/>
          </a:xfrm>
          <a:prstGeom prst="rect">
            <a:avLst/>
          </a:prstGeom>
          <a:noFill/>
          <a:ln w="9525">
            <a:noFill/>
            <a:miter lim="800000"/>
            <a:headEnd/>
            <a:tailEnd/>
          </a:ln>
        </p:spPr>
      </p:pic>
      <p:pic>
        <p:nvPicPr>
          <p:cNvPr id="4" name="Picture 231" descr="samo naslov 06"/>
          <p:cNvPicPr>
            <a:picLocks noChangeAspect="1" noChangeArrowheads="1"/>
          </p:cNvPicPr>
          <p:nvPr/>
        </p:nvPicPr>
        <p:blipFill>
          <a:blip r:embed="rId3"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5" name="Rectangle 2"/>
          <p:cNvSpPr txBox="1">
            <a:spLocks noChangeArrowheads="1"/>
          </p:cNvSpPr>
          <p:nvPr/>
        </p:nvSpPr>
        <p:spPr bwMode="auto">
          <a:xfrm>
            <a:off x="685800" y="152400"/>
            <a:ext cx="8077200" cy="457200"/>
          </a:xfrm>
          <a:prstGeom prst="rect">
            <a:avLst/>
          </a:prstGeom>
          <a:ln>
            <a:miter lim="800000"/>
            <a:headEnd/>
            <a:tailEnd/>
          </a:ln>
        </p:spPr>
        <p: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mk-MK"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Tahoma" pitchFamily="34" charset="0"/>
                <a:ea typeface="+mj-ea"/>
                <a:cs typeface="Tahoma" pitchFamily="34" charset="0"/>
              </a:rPr>
              <a:t>ЗАКЛУЧОК (3)</a:t>
            </a:r>
            <a:r>
              <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rPr>
              <a:t/>
            </a:r>
            <a:br>
              <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rPr>
            </a:br>
            <a:endParaRPr kumimoji="0" lang="en-US" sz="2800" b="1" i="0" u="none" strike="noStrike" kern="0" cap="none" spc="0" normalizeH="0" baseline="0" noProof="0" dirty="0" smtClean="0">
              <a:ln>
                <a:noFill/>
              </a:ln>
              <a:solidFill>
                <a:schemeClr val="accent5">
                  <a:lumMod val="75000"/>
                </a:schemeClr>
              </a:solidFill>
              <a:effectLst>
                <a:outerShdw blurRad="38100" dist="38100" dir="2700000" algn="tl">
                  <a:srgbClr val="C0C0C0"/>
                </a:outerShdw>
              </a:effectLst>
              <a:uLnTx/>
              <a:uFillTx/>
              <a:latin typeface="MAC C Times" pitchFamily="18" charset="0"/>
              <a:ea typeface="+mj-ea"/>
              <a:cs typeface="+mj-cs"/>
            </a:endParaRPr>
          </a:p>
        </p:txBody>
      </p:sp>
      <p:sp>
        <p:nvSpPr>
          <p:cNvPr id="6" name="Rectangle 5"/>
          <p:cNvSpPr/>
          <p:nvPr/>
        </p:nvSpPr>
        <p:spPr>
          <a:xfrm>
            <a:off x="228600" y="533401"/>
            <a:ext cx="8686800" cy="6001643"/>
          </a:xfrm>
          <a:prstGeom prst="rect">
            <a:avLst/>
          </a:prstGeom>
        </p:spPr>
        <p:txBody>
          <a:bodyPr wrap="square">
            <a:spAutoFit/>
          </a:bodyPr>
          <a:lstStyle/>
          <a:p>
            <a:pPr>
              <a:buFontTx/>
              <a:buChar char="-"/>
            </a:pPr>
            <a:endParaRPr lang="en-US" sz="2000" b="1" dirty="0" smtClean="0">
              <a:solidFill>
                <a:srgbClr val="0033CC"/>
              </a:solidFill>
              <a:latin typeface="Tahoma" pitchFamily="34" charset="0"/>
              <a:cs typeface="Tahoma" pitchFamily="34" charset="0"/>
            </a:endParaRPr>
          </a:p>
          <a:p>
            <a:pPr algn="just">
              <a:buFontTx/>
              <a:buChar char="-"/>
            </a:pPr>
            <a:r>
              <a:rPr lang="ru-RU" sz="2000" b="1" dirty="0" smtClean="0">
                <a:solidFill>
                  <a:srgbClr val="0033CC"/>
                </a:solidFill>
                <a:latin typeface="Tahoma" pitchFamily="34" charset="0"/>
                <a:cs typeface="Tahoma" pitchFamily="34" charset="0"/>
              </a:rPr>
              <a:t>раст на економската активност (од 3%) под потенцијалниот, што имплицира се уште слаби или занемарливи притисоци врз цените од страна на домашната побарувачка. Имено, личната потрошувачка, која учествува со околу 80% во формирањето на БДП, благо би се зголемила (0,8%) во споредба со минатата година. Ова се должи главно на очекувањата за движењето на расположливиот доход на населението во услови на намален реален раст или пад на платите и намалени приватни трансфери како дел од расположливиот доход. Кредитниот раст, и покрај проектираното зголемување, не е на ниво кое што би генерирало поголема потрошувачка и следствено позначајни инфлациски притисоци;</a:t>
            </a:r>
          </a:p>
          <a:p>
            <a:pPr algn="just">
              <a:buFontTx/>
              <a:buChar char="-"/>
            </a:pPr>
            <a:endParaRPr lang="ru-RU" sz="1200" b="1" dirty="0" smtClean="0">
              <a:solidFill>
                <a:srgbClr val="0033CC"/>
              </a:solidFill>
              <a:latin typeface="Tahoma" pitchFamily="34" charset="0"/>
              <a:cs typeface="Tahoma" pitchFamily="34" charset="0"/>
            </a:endParaRPr>
          </a:p>
          <a:p>
            <a:pPr algn="just">
              <a:buFontTx/>
              <a:buChar char="-"/>
            </a:pPr>
            <a:r>
              <a:rPr lang="ru-RU" sz="2000" b="1" dirty="0" smtClean="0">
                <a:solidFill>
                  <a:srgbClr val="0033CC"/>
                </a:solidFill>
                <a:latin typeface="Tahoma" pitchFamily="34" charset="0"/>
                <a:cs typeface="Tahoma" pitchFamily="34" charset="0"/>
              </a:rPr>
              <a:t>движењата на девизниот пазар остануваат стабилни, а нивото на девизните резерви со зголемен капацитет за евентуална одбрана на девизниот курс;</a:t>
            </a:r>
          </a:p>
          <a:p>
            <a:pPr algn="just">
              <a:buFontTx/>
              <a:buChar char="-"/>
            </a:pPr>
            <a:endParaRPr lang="ru-RU" sz="1200" b="1" dirty="0" smtClean="0">
              <a:solidFill>
                <a:srgbClr val="0033CC"/>
              </a:solidFill>
              <a:latin typeface="Tahoma" pitchFamily="34" charset="0"/>
              <a:cs typeface="Tahoma" pitchFamily="34" charset="0"/>
            </a:endParaRPr>
          </a:p>
          <a:p>
            <a:pPr algn="just">
              <a:buFontTx/>
              <a:buChar char="-"/>
            </a:pPr>
            <a:r>
              <a:rPr lang="ru-RU" sz="2000" b="1" dirty="0" smtClean="0">
                <a:solidFill>
                  <a:srgbClr val="0033CC"/>
                </a:solidFill>
                <a:latin typeface="Tahoma" pitchFamily="34" charset="0"/>
                <a:cs typeface="Tahoma" pitchFamily="34" charset="0"/>
              </a:rPr>
              <a:t>проекцијата за инфлацијата покажува дека во втората половина од годината таа ќе ја забави својата динамика. </a:t>
            </a:r>
            <a:endParaRPr lang="en-US" sz="2000" dirty="0">
              <a:solidFill>
                <a:srgbClr val="0033CC"/>
              </a:solidFill>
            </a:endParaRPr>
          </a:p>
        </p:txBody>
      </p:sp>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685800" y="152400"/>
            <a:ext cx="8077200" cy="457200"/>
          </a:xfrm>
          <a:prstGeom prst="rect">
            <a:avLst/>
          </a:prstGeom>
          <a:ln>
            <a:miter lim="800000"/>
            <a:headEnd/>
            <a:tailEnd/>
          </a:ln>
        </p:spPr>
        <p:txBody>
          <a:bodyPr/>
          <a:lstStyle/>
          <a:p>
            <a:pPr eaLnBrk="1" hangingPunct="1">
              <a:defRPr/>
            </a:pPr>
            <a:r>
              <a:rPr lang="mk-MK" sz="28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ЗАКЛУЧОК (4)</a:t>
            </a:r>
            <a:r>
              <a:rPr lang="en-US" sz="2800" b="1" dirty="0" smtClean="0">
                <a:solidFill>
                  <a:schemeClr val="accent5">
                    <a:lumMod val="75000"/>
                  </a:schemeClr>
                </a:solidFill>
                <a:effectLst>
                  <a:outerShdw blurRad="38100" dist="38100" dir="2700000" algn="tl">
                    <a:srgbClr val="C0C0C0"/>
                  </a:outerShdw>
                </a:effectLst>
                <a:latin typeface="MAC C Times" pitchFamily="18" charset="0"/>
              </a:rPr>
              <a:t/>
            </a:r>
            <a:br>
              <a:rPr lang="en-US" sz="2800" b="1" dirty="0" smtClean="0">
                <a:solidFill>
                  <a:schemeClr val="accent5">
                    <a:lumMod val="75000"/>
                  </a:schemeClr>
                </a:solidFill>
                <a:effectLst>
                  <a:outerShdw blurRad="38100" dist="38100" dir="2700000" algn="tl">
                    <a:srgbClr val="C0C0C0"/>
                  </a:outerShdw>
                </a:effectLst>
                <a:latin typeface="MAC C Times" pitchFamily="18" charset="0"/>
              </a:rPr>
            </a:br>
            <a:endParaRPr lang="en-US" sz="2800" b="1" dirty="0" smtClean="0">
              <a:solidFill>
                <a:schemeClr val="accent5">
                  <a:lumMod val="75000"/>
                </a:schemeClr>
              </a:solidFill>
              <a:effectLst>
                <a:outerShdw blurRad="38100" dist="38100" dir="2700000" algn="tl">
                  <a:srgbClr val="C0C0C0"/>
                </a:outerShdw>
              </a:effectLst>
              <a:latin typeface="MAC C Times" pitchFamily="18" charset="0"/>
            </a:endParaRPr>
          </a:p>
        </p:txBody>
      </p:sp>
      <p:sp>
        <p:nvSpPr>
          <p:cNvPr id="32771" name="Rectangle 2"/>
          <p:cNvSpPr>
            <a:spLocks noChangeArrowheads="1"/>
          </p:cNvSpPr>
          <p:nvPr/>
        </p:nvSpPr>
        <p:spPr bwMode="auto">
          <a:xfrm>
            <a:off x="228600" y="2057400"/>
            <a:ext cx="8077200" cy="914400"/>
          </a:xfrm>
          <a:prstGeom prst="rect">
            <a:avLst/>
          </a:prstGeom>
          <a:noFill/>
          <a:ln w="9525">
            <a:noFill/>
            <a:miter lim="800000"/>
            <a:headEnd/>
            <a:tailEnd/>
          </a:ln>
        </p:spPr>
        <p:txBody>
          <a:bodyPr/>
          <a:lstStyle/>
          <a:p>
            <a:pPr algn="ctr">
              <a:lnSpc>
                <a:spcPct val="85000"/>
              </a:lnSpc>
            </a:pPr>
            <a:endParaRPr lang="mk-MK" sz="1600" b="1" i="1">
              <a:solidFill>
                <a:srgbClr val="FF0000"/>
              </a:solidFill>
              <a:latin typeface="MAC C Times" pitchFamily="18" charset="0"/>
            </a:endParaRPr>
          </a:p>
        </p:txBody>
      </p:sp>
      <p:sp>
        <p:nvSpPr>
          <p:cNvPr id="32772" name="Rectangle 2"/>
          <p:cNvSpPr>
            <a:spLocks noChangeArrowheads="1"/>
          </p:cNvSpPr>
          <p:nvPr/>
        </p:nvSpPr>
        <p:spPr bwMode="auto">
          <a:xfrm>
            <a:off x="228600" y="1066800"/>
            <a:ext cx="8610600" cy="5791200"/>
          </a:xfrm>
          <a:prstGeom prst="rect">
            <a:avLst/>
          </a:prstGeom>
          <a:noFill/>
          <a:ln w="9525">
            <a:noFill/>
            <a:miter lim="800000"/>
            <a:headEnd/>
            <a:tailEnd/>
          </a:ln>
        </p:spPr>
        <p:txBody>
          <a:bodyPr/>
          <a:lstStyle/>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Се разбира, анализата на движењата во светската и домашната економија во НБРМ продолжува;</a:t>
            </a:r>
          </a:p>
          <a:p>
            <a:pPr algn="just">
              <a:lnSpc>
                <a:spcPct val="85000"/>
              </a:lnSpc>
            </a:pPr>
            <a:r>
              <a:rPr lang="mk-MK" b="1" dirty="0" smtClean="0">
                <a:solidFill>
                  <a:srgbClr val="0033CC"/>
                </a:solidFill>
                <a:latin typeface="Tahoma" pitchFamily="34" charset="0"/>
                <a:cs typeface="Tahoma" pitchFamily="34" charset="0"/>
              </a:rPr>
              <a:t> </a:t>
            </a:r>
          </a:p>
          <a:p>
            <a:pPr algn="just">
              <a:lnSpc>
                <a:spcPct val="85000"/>
              </a:lnSpc>
              <a:buFont typeface="Arial" pitchFamily="34" charset="0"/>
              <a:buChar char="•"/>
            </a:pPr>
            <a:r>
              <a:rPr lang="mk-MK" b="1" dirty="0" smtClean="0">
                <a:solidFill>
                  <a:srgbClr val="0033CC"/>
                </a:solidFill>
                <a:latin typeface="Tahoma" pitchFamily="34" charset="0"/>
                <a:cs typeface="Tahoma" pitchFamily="34" charset="0"/>
              </a:rPr>
              <a:t> Следењето на инфлацијата е основна задача на централната банка; Во овие услови ова прашање се следи со уште поголема ригорозност и доколку биде проценето дека сегашните движења на цените не се од краткорочна природа, НБРМ сигурно ќе преземе соодветни мерки</a:t>
            </a:r>
            <a:r>
              <a:rPr lang="en-US" b="1" dirty="0" smtClean="0">
                <a:solidFill>
                  <a:srgbClr val="0033CC"/>
                </a:solidFill>
                <a:latin typeface="Tahoma" pitchFamily="34" charset="0"/>
                <a:cs typeface="Tahoma" pitchFamily="34" charset="0"/>
              </a:rPr>
              <a:t>.</a:t>
            </a: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endParaRPr lang="mk-MK" b="1" dirty="0" smtClean="0">
              <a:solidFill>
                <a:srgbClr val="0033CC"/>
              </a:solidFill>
              <a:latin typeface="Tahoma" pitchFamily="34" charset="0"/>
              <a:cs typeface="Tahoma" pitchFamily="34" charset="0"/>
            </a:endParaRPr>
          </a:p>
          <a:p>
            <a:pPr algn="just">
              <a:lnSpc>
                <a:spcPct val="85000"/>
              </a:lnSpc>
              <a:buFont typeface="Arial" pitchFamily="34" charset="0"/>
              <a:buChar char="•"/>
            </a:pPr>
            <a:endParaRPr lang="ru-RU" b="1" dirty="0" smtClean="0">
              <a:solidFill>
                <a:srgbClr val="0033CC"/>
              </a:solidFill>
              <a:latin typeface="Tahoma" pitchFamily="34" charset="0"/>
              <a:cs typeface="Tahoma" pitchFamily="34" charset="0"/>
            </a:endParaRPr>
          </a:p>
          <a:p>
            <a:pPr algn="just">
              <a:lnSpc>
                <a:spcPct val="85000"/>
              </a:lnSpc>
            </a:pPr>
            <a:endParaRPr lang="ru-RU" sz="1400" b="1" dirty="0">
              <a:solidFill>
                <a:srgbClr val="0033CC"/>
              </a:solidFill>
              <a:latin typeface="Tahoma" pitchFamily="34" charset="0"/>
              <a:cs typeface="Tahoma" pitchFamily="34" charset="0"/>
            </a:endParaRPr>
          </a:p>
        </p:txBody>
      </p:sp>
      <p:pic>
        <p:nvPicPr>
          <p:cNvPr id="32773"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23</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bwMode="auto">
          <a:xfrm>
            <a:off x="304800" y="609600"/>
            <a:ext cx="8229600" cy="990600"/>
          </a:xfrm>
          <a:prstGeom prst="rect">
            <a:avLst/>
          </a:prstGeom>
          <a:ln>
            <a:miter lim="800000"/>
            <a:headEnd/>
            <a:tailEnd/>
          </a:ln>
        </p:spPr>
        <p:txBody>
          <a:bodyPr/>
          <a:lstStyle/>
          <a:p>
            <a:pPr>
              <a:defRPr/>
            </a:pPr>
            <a:r>
              <a:rPr lang="en-US"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Ma</a:t>
            </a:r>
            <a:r>
              <a:rPr lang="mk-MK" sz="3200" b="1" dirty="0" err="1"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кроекономска</a:t>
            </a:r>
            <a:r>
              <a:rPr lang="mk-MK"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слика помеѓу двете проекции</a:t>
            </a:r>
            <a:r>
              <a:rPr lang="en-US"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a:t>
            </a:r>
            <a:r>
              <a:rPr lang="mk-MK"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јануари- април, 2011)</a:t>
            </a:r>
            <a:r>
              <a:rPr lang="en-US"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a:r>
            <a:br>
              <a:rPr lang="en-US" sz="3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br>
            <a:r>
              <a:rPr lang="en-US"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a:r>
            <a:br>
              <a:rPr lang="en-US"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br>
            <a:endParaRPr lang="mk-MK" sz="36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endParaRPr>
          </a:p>
        </p:txBody>
      </p:sp>
      <p:sp>
        <p:nvSpPr>
          <p:cNvPr id="4099" name="Content Placeholder 2"/>
          <p:cNvSpPr>
            <a:spLocks noGrp="1"/>
          </p:cNvSpPr>
          <p:nvPr>
            <p:ph idx="4294967295"/>
          </p:nvPr>
        </p:nvSpPr>
        <p:spPr bwMode="auto">
          <a:xfrm>
            <a:off x="533400" y="1219200"/>
            <a:ext cx="8229600" cy="5181600"/>
          </a:xfrm>
          <a:prstGeom prst="rect">
            <a:avLst/>
          </a:prstGeom>
          <a:ln>
            <a:miter lim="800000"/>
            <a:headEnd/>
            <a:tailEnd/>
          </a:ln>
        </p:spPr>
        <p:txBody>
          <a:bodyPr/>
          <a:lstStyle/>
          <a:p>
            <a:pPr>
              <a:buClr>
                <a:schemeClr val="bg1"/>
              </a:buClr>
              <a:buFont typeface="Wingdings" pitchFamily="2" charset="2"/>
              <a:buNone/>
              <a:defRPr/>
            </a:pPr>
            <a:endParaRPr lang="en-US" sz="2400" b="1" dirty="0" smtClean="0">
              <a:solidFill>
                <a:srgbClr val="FF3300"/>
              </a:solidFill>
              <a:effectLst>
                <a:outerShdw blurRad="38100" dist="38100" dir="2700000" algn="tl">
                  <a:srgbClr val="C0C0C0"/>
                </a:outerShdw>
              </a:effectLst>
              <a:latin typeface="Tahoma" pitchFamily="34" charset="0"/>
              <a:cs typeface="Tahoma" pitchFamily="34" charset="0"/>
            </a:endParaRPr>
          </a:p>
          <a:p>
            <a:pPr algn="just">
              <a:buClr>
                <a:srgbClr val="0033CC"/>
              </a:buClr>
              <a:defRPr/>
            </a:pPr>
            <a:r>
              <a:rPr lang="mk-MK" sz="2000" b="1" dirty="0" smtClean="0">
                <a:solidFill>
                  <a:srgbClr val="0033CC"/>
                </a:solidFill>
                <a:effectLst>
                  <a:outerShdw blurRad="38100" dist="38100" dir="2700000" algn="tl">
                    <a:srgbClr val="C0C0C0"/>
                  </a:outerShdw>
                </a:effectLst>
                <a:latin typeface="Tahoma" pitchFamily="34" charset="0"/>
                <a:cs typeface="Tahoma" pitchFamily="34" charset="0"/>
              </a:rPr>
              <a:t>Раст на </a:t>
            </a:r>
            <a:r>
              <a:rPr lang="mk-MK" sz="2000" b="1" i="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реалниот БДП </a:t>
            </a:r>
            <a:r>
              <a:rPr lang="mk-MK" sz="2000" b="1" dirty="0" smtClean="0">
                <a:solidFill>
                  <a:srgbClr val="0033CC"/>
                </a:solidFill>
                <a:effectLst>
                  <a:outerShdw blurRad="38100" dist="38100" dir="2700000" algn="tl">
                    <a:srgbClr val="C0C0C0"/>
                  </a:outerShdw>
                </a:effectLst>
                <a:latin typeface="Tahoma" pitchFamily="34" charset="0"/>
                <a:cs typeface="Tahoma" pitchFamily="34" charset="0"/>
              </a:rPr>
              <a:t>во четвртиот квартал на 2010 година повисок во однос на очекуваниот;</a:t>
            </a:r>
            <a:endParaRPr lang="en-US" sz="2000" b="1" dirty="0" smtClean="0">
              <a:solidFill>
                <a:srgbClr val="0033CC"/>
              </a:solidFill>
              <a:effectLst>
                <a:outerShdw blurRad="38100" dist="38100" dir="2700000" algn="tl">
                  <a:srgbClr val="C0C0C0"/>
                </a:outerShdw>
              </a:effectLst>
              <a:latin typeface="Tahoma" pitchFamily="34" charset="0"/>
              <a:cs typeface="Tahoma" pitchFamily="34" charset="0"/>
            </a:endParaRPr>
          </a:p>
          <a:p>
            <a:pPr algn="just">
              <a:buClr>
                <a:srgbClr val="0033CC"/>
              </a:buClr>
              <a:defRPr/>
            </a:pPr>
            <a:endParaRPr lang="mk-MK" sz="1000" b="1" dirty="0" smtClean="0">
              <a:solidFill>
                <a:srgbClr val="0033CC"/>
              </a:solidFill>
              <a:effectLst>
                <a:outerShdw blurRad="38100" dist="38100" dir="2700000" algn="tl">
                  <a:srgbClr val="C0C0C0"/>
                </a:outerShdw>
              </a:effectLst>
              <a:latin typeface="Tahoma" pitchFamily="34" charset="0"/>
              <a:cs typeface="Tahoma" pitchFamily="34" charset="0"/>
            </a:endParaRPr>
          </a:p>
          <a:p>
            <a:pPr algn="just">
              <a:buClr>
                <a:srgbClr val="0033CC"/>
              </a:buClr>
              <a:defRPr/>
            </a:pPr>
            <a:r>
              <a:rPr lang="mk-MK" sz="2000" b="1" dirty="0" smtClean="0">
                <a:solidFill>
                  <a:srgbClr val="0033CC"/>
                </a:solidFill>
                <a:effectLst>
                  <a:outerShdw blurRad="38100" dist="38100" dir="2700000" algn="tl">
                    <a:srgbClr val="C0C0C0"/>
                  </a:outerShdw>
                </a:effectLst>
                <a:latin typeface="Tahoma" pitchFamily="34" charset="0"/>
                <a:cs typeface="Tahoma" pitchFamily="34" charset="0"/>
              </a:rPr>
              <a:t>Во првото тримесечје на 2011 година:</a:t>
            </a:r>
          </a:p>
          <a:p>
            <a:pPr lvl="1" algn="just">
              <a:buClr>
                <a:srgbClr val="0033CC"/>
              </a:buClr>
              <a:buFont typeface="Wingdings" pitchFamily="2" charset="2"/>
              <a:buChar char="Ø"/>
              <a:defRPr/>
            </a:pPr>
            <a:r>
              <a:rPr lang="mk-MK" sz="1600" b="1" dirty="0" smtClean="0">
                <a:solidFill>
                  <a:srgbClr val="0033CC"/>
                </a:solidFill>
                <a:effectLst>
                  <a:outerShdw blurRad="38100" dist="38100" dir="2700000" algn="tl">
                    <a:srgbClr val="C0C0C0"/>
                  </a:outerShdw>
                </a:effectLst>
                <a:latin typeface="Tahoma" pitchFamily="34" charset="0"/>
                <a:cs typeface="Tahoma" pitchFamily="34" charset="0"/>
              </a:rPr>
              <a:t>Забрзување на </a:t>
            </a:r>
            <a:r>
              <a:rPr lang="mk-MK" sz="1600" b="1" i="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растот на инфлацијата</a:t>
            </a:r>
            <a:r>
              <a:rPr lang="mk-MK" sz="1600" b="1" dirty="0" smtClean="0">
                <a:solidFill>
                  <a:srgbClr val="0033CC"/>
                </a:solidFill>
                <a:effectLst>
                  <a:outerShdw blurRad="38100" dist="38100" dir="2700000" algn="tl">
                    <a:srgbClr val="C0C0C0"/>
                  </a:outerShdw>
                </a:effectLst>
                <a:latin typeface="Tahoma" pitchFamily="34" charset="0"/>
                <a:cs typeface="Tahoma" pitchFamily="34" charset="0"/>
              </a:rPr>
              <a:t> над очекувањата од јануарската проекција;</a:t>
            </a:r>
            <a:endParaRPr lang="en-US" sz="1600" b="1" dirty="0" smtClean="0">
              <a:solidFill>
                <a:srgbClr val="0033CC"/>
              </a:solidFill>
              <a:effectLst>
                <a:outerShdw blurRad="38100" dist="38100" dir="2700000" algn="tl">
                  <a:srgbClr val="C0C0C0"/>
                </a:outerShdw>
              </a:effectLst>
              <a:latin typeface="Tahoma" pitchFamily="34" charset="0"/>
              <a:cs typeface="Tahoma" pitchFamily="34" charset="0"/>
            </a:endParaRPr>
          </a:p>
          <a:p>
            <a:pPr lvl="1" algn="just">
              <a:buClr>
                <a:srgbClr val="0033CC"/>
              </a:buClr>
              <a:buFont typeface="Wingdings" pitchFamily="2" charset="2"/>
              <a:buChar char="Ø"/>
              <a:defRPr/>
            </a:pPr>
            <a:r>
              <a:rPr lang="ru-RU" sz="1600" b="1" dirty="0" smtClean="0">
                <a:solidFill>
                  <a:srgbClr val="0033CC"/>
                </a:solidFill>
                <a:effectLst>
                  <a:outerShdw blurRad="38100" dist="38100" dir="2700000" algn="tl">
                    <a:srgbClr val="C0C0C0"/>
                  </a:outerShdw>
                </a:effectLst>
                <a:latin typeface="Tahoma" pitchFamily="34" charset="0"/>
                <a:cs typeface="Tahoma" pitchFamily="34" charset="0"/>
              </a:rPr>
              <a:t>Дополнително кумулирање на </a:t>
            </a:r>
            <a:r>
              <a:rPr lang="ru-RU" sz="1600" b="1" i="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девизни резерви</a:t>
            </a:r>
            <a:r>
              <a:rPr lang="ru-RU" sz="1600" b="1" dirty="0" smtClean="0">
                <a:solidFill>
                  <a:srgbClr val="0033CC"/>
                </a:solidFill>
                <a:effectLst>
                  <a:outerShdw blurRad="38100" dist="38100" dir="2700000" algn="tl">
                    <a:srgbClr val="C0C0C0"/>
                  </a:outerShdw>
                </a:effectLst>
                <a:latin typeface="Tahoma" pitchFamily="34" charset="0"/>
                <a:cs typeface="Tahoma" pitchFamily="34" charset="0"/>
              </a:rPr>
              <a:t>, наспроти очекувањата за нивно намалување; </a:t>
            </a:r>
          </a:p>
          <a:p>
            <a:pPr lvl="1" algn="just">
              <a:buClr>
                <a:srgbClr val="0033CC"/>
              </a:buClr>
              <a:buFont typeface="Wingdings" pitchFamily="2" charset="2"/>
              <a:buChar char="Ø"/>
              <a:defRPr/>
            </a:pPr>
            <a:r>
              <a:rPr lang="ru-RU" sz="1600" b="1" dirty="0" smtClean="0">
                <a:solidFill>
                  <a:srgbClr val="0033CC"/>
                </a:solidFill>
                <a:effectLst>
                  <a:outerShdw blurRad="38100" dist="38100" dir="2700000" algn="tl">
                    <a:srgbClr val="C0C0C0"/>
                  </a:outerShdw>
                </a:effectLst>
                <a:latin typeface="Tahoma" pitchFamily="34" charset="0"/>
                <a:cs typeface="Tahoma" pitchFamily="34" charset="0"/>
              </a:rPr>
              <a:t>Раст на </a:t>
            </a:r>
            <a:r>
              <a:rPr lang="ru-RU" sz="1600" b="1" i="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паричната маса </a:t>
            </a:r>
            <a:r>
              <a:rPr lang="ru-RU" sz="1600" b="1" dirty="0" smtClean="0">
                <a:solidFill>
                  <a:srgbClr val="0033CC"/>
                </a:solidFill>
                <a:effectLst>
                  <a:outerShdw blurRad="38100" dist="38100" dir="2700000" algn="tl">
                    <a:srgbClr val="C0C0C0"/>
                  </a:outerShdw>
                </a:effectLst>
                <a:latin typeface="Tahoma" pitchFamily="34" charset="0"/>
                <a:cs typeface="Tahoma" pitchFamily="34" charset="0"/>
              </a:rPr>
              <a:t>незначително под очекувањата и</a:t>
            </a:r>
          </a:p>
          <a:p>
            <a:pPr lvl="1" algn="just">
              <a:buClr>
                <a:srgbClr val="0033CC"/>
              </a:buClr>
              <a:buFont typeface="Wingdings" pitchFamily="2" charset="2"/>
              <a:buChar char="Ø"/>
              <a:defRPr/>
            </a:pPr>
            <a:r>
              <a:rPr lang="ru-RU" sz="1600" b="1" i="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Кредитен раст  </a:t>
            </a:r>
            <a:r>
              <a:rPr lang="ru-RU" sz="1600" b="1" dirty="0" smtClean="0">
                <a:solidFill>
                  <a:srgbClr val="0033CC"/>
                </a:solidFill>
                <a:effectLst>
                  <a:outerShdw blurRad="38100" dist="38100" dir="2700000" algn="tl">
                    <a:srgbClr val="C0C0C0"/>
                  </a:outerShdw>
                </a:effectLst>
                <a:latin typeface="Tahoma" pitchFamily="34" charset="0"/>
                <a:cs typeface="Tahoma" pitchFamily="34" charset="0"/>
              </a:rPr>
              <a:t>во линија на проекцијата.</a:t>
            </a:r>
            <a:endParaRPr lang="en-US" sz="1600" b="1" dirty="0" smtClean="0">
              <a:solidFill>
                <a:srgbClr val="0033CC"/>
              </a:solidFill>
              <a:effectLst>
                <a:outerShdw blurRad="38100" dist="38100" dir="2700000" algn="tl">
                  <a:srgbClr val="C0C0C0"/>
                </a:outerShdw>
              </a:effectLst>
              <a:latin typeface="Tahoma" pitchFamily="34" charset="0"/>
              <a:cs typeface="Tahoma" pitchFamily="34" charset="0"/>
            </a:endParaRPr>
          </a:p>
        </p:txBody>
      </p:sp>
      <p:pic>
        <p:nvPicPr>
          <p:cNvPr id="1638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16390" name="Content Placeholder 4"/>
          <p:cNvSpPr txBox="1">
            <a:spLocks/>
          </p:cNvSpPr>
          <p:nvPr/>
        </p:nvSpPr>
        <p:spPr bwMode="auto">
          <a:xfrm>
            <a:off x="381000" y="5638800"/>
            <a:ext cx="8305800" cy="762000"/>
          </a:xfrm>
          <a:prstGeom prst="rect">
            <a:avLst/>
          </a:prstGeom>
          <a:solidFill>
            <a:schemeClr val="bg1">
              <a:lumMod val="75000"/>
            </a:schemeClr>
          </a:solidFill>
          <a:ln w="9525">
            <a:noFill/>
            <a:miter lim="800000"/>
            <a:headEnd/>
            <a:tailEnd/>
          </a:ln>
        </p:spPr>
        <p:txBody>
          <a:bodyPr/>
          <a:lstStyle/>
          <a:p>
            <a:pPr marL="342900" indent="-342900" eaLnBrk="0" hangingPunct="0">
              <a:spcBef>
                <a:spcPct val="20000"/>
              </a:spcBef>
              <a:buClr>
                <a:srgbClr val="001933"/>
              </a:buClr>
              <a:defRPr/>
            </a:pP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Основната каматна стапка на НБРМ задржана на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непроменето ниво </a:t>
            </a: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од 4%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од декември 2010 година наваму. </a:t>
            </a:r>
            <a:r>
              <a:rPr lang="en-US"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r>
            <a:br>
              <a:rPr lang="en-US"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br>
            <a:endParaRPr lang="en-US"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1066800" y="0"/>
            <a:ext cx="6934200" cy="762000"/>
          </a:xfrm>
          <a:prstGeom prst="rect">
            <a:avLst/>
          </a:prstGeom>
        </p:spPr>
        <p:txBody>
          <a:bodyPr>
            <a:normAutofit fontScale="90000"/>
          </a:bodyPr>
          <a:lstStyle/>
          <a:p>
            <a:pPr eaLnBrk="1" fontAlgn="auto" hangingPunct="1">
              <a:spcAft>
                <a:spcPts val="0"/>
              </a:spcAft>
              <a:defRPr/>
            </a:pPr>
            <a:r>
              <a:rPr lang="en-US" sz="3200" b="1" dirty="0">
                <a:solidFill>
                  <a:schemeClr val="accent5">
                    <a:lumMod val="75000"/>
                  </a:schemeClr>
                </a:solidFill>
                <a:effectLst>
                  <a:outerShdw blurRad="38100" dist="38100" dir="2700000" algn="tl">
                    <a:srgbClr val="000000">
                      <a:alpha val="43137"/>
                    </a:srgbClr>
                  </a:outerShdw>
                </a:effectLst>
                <a:latin typeface="MAC C Times" pitchFamily="18" charset="0"/>
              </a:rPr>
              <a:t> </a:t>
            </a:r>
            <a:r>
              <a:rPr lang="mk-MK" sz="2200" b="1" dirty="0" smtClean="0">
                <a:solidFill>
                  <a:schemeClr val="accent5">
                    <a:lumMod val="75000"/>
                  </a:schemeClr>
                </a:solidFill>
                <a:latin typeface="Tahoma" pitchFamily="34" charset="0"/>
                <a:cs typeface="Tahoma" pitchFamily="34" charset="0"/>
              </a:rPr>
              <a:t>ЕКОНОМСКА  АКТИВНОСТ</a:t>
            </a:r>
            <a:br>
              <a:rPr lang="mk-MK" sz="2200" b="1" dirty="0" smtClean="0">
                <a:solidFill>
                  <a:schemeClr val="accent5">
                    <a:lumMod val="75000"/>
                  </a:schemeClr>
                </a:solidFill>
                <a:latin typeface="Tahoma" pitchFamily="34" charset="0"/>
                <a:cs typeface="Tahoma" pitchFamily="34" charset="0"/>
              </a:rPr>
            </a:br>
            <a:r>
              <a:rPr lang="mk-MK" sz="2200" b="1" dirty="0" smtClean="0">
                <a:solidFill>
                  <a:schemeClr val="accent5">
                    <a:lumMod val="75000"/>
                  </a:schemeClr>
                </a:solidFill>
                <a:latin typeface="Tahoma" pitchFamily="34" charset="0"/>
                <a:cs typeface="Tahoma" pitchFamily="34" charset="0"/>
              </a:rPr>
              <a:t>-БДП-</a:t>
            </a:r>
            <a:endParaRPr lang="en-US" sz="2400" b="1" dirty="0" smtClean="0">
              <a:solidFill>
                <a:schemeClr val="accent5">
                  <a:lumMod val="75000"/>
                </a:schemeClr>
              </a:solidFill>
              <a:latin typeface="MAC C Times" pitchFamily="18" charset="0"/>
            </a:endParaRPr>
          </a:p>
        </p:txBody>
      </p:sp>
      <p:sp>
        <p:nvSpPr>
          <p:cNvPr id="17411" name="Content Placeholder 4"/>
          <p:cNvSpPr txBox="1">
            <a:spLocks/>
          </p:cNvSpPr>
          <p:nvPr/>
        </p:nvSpPr>
        <p:spPr bwMode="auto">
          <a:xfrm>
            <a:off x="228600" y="685800"/>
            <a:ext cx="8534400" cy="2590800"/>
          </a:xfrm>
          <a:prstGeom prst="rect">
            <a:avLst/>
          </a:prstGeom>
          <a:noFill/>
          <a:ln w="9525">
            <a:noFill/>
            <a:miter lim="800000"/>
            <a:headEnd/>
            <a:tailEnd/>
          </a:ln>
        </p:spPr>
        <p:txBody>
          <a:bodyPr/>
          <a:lstStyle/>
          <a:p>
            <a:pPr marL="342900" indent="-342900" algn="just">
              <a:spcBef>
                <a:spcPct val="20000"/>
              </a:spcBef>
              <a:buClr>
                <a:srgbClr val="0033CC"/>
              </a:buClr>
              <a:buFont typeface="Wingdings" pitchFamily="2" charset="2"/>
              <a:buChar char="q"/>
            </a:pPr>
            <a:r>
              <a:rPr lang="mk-MK" sz="1400" dirty="0">
                <a:solidFill>
                  <a:srgbClr val="0033CC"/>
                </a:solidFill>
                <a:latin typeface="Tahoma" pitchFamily="34" charset="0"/>
                <a:cs typeface="Tahoma" pitchFamily="34" charset="0"/>
              </a:rPr>
              <a:t>Растот на реалниот БДП во Кв.4 2010 година (2,3%) беше со поголем интензитет од очекуваниот со јануарската проекција (0,9%) и имаше </a:t>
            </a:r>
            <a:r>
              <a:rPr lang="mk-MK" sz="1400" dirty="0" smtClean="0">
                <a:solidFill>
                  <a:srgbClr val="0033CC"/>
                </a:solidFill>
                <a:latin typeface="Tahoma" pitchFamily="34" charset="0"/>
                <a:cs typeface="Tahoma" pitchFamily="34" charset="0"/>
              </a:rPr>
              <a:t>поинаква структура од проектираната: </a:t>
            </a:r>
            <a:endParaRPr lang="mk-MK" sz="1400" dirty="0">
              <a:solidFill>
                <a:srgbClr val="0033CC"/>
              </a:solidFill>
              <a:latin typeface="Tahoma" pitchFamily="34" charset="0"/>
              <a:cs typeface="Tahoma" pitchFamily="34" charset="0"/>
            </a:endParaRPr>
          </a:p>
          <a:p>
            <a:pPr marL="800100" lvl="1" indent="-342900" algn="just">
              <a:spcBef>
                <a:spcPct val="20000"/>
              </a:spcBef>
              <a:buClr>
                <a:srgbClr val="0033CC"/>
              </a:buClr>
              <a:buFont typeface="Wingdings" pitchFamily="2" charset="2"/>
              <a:buChar char="Ø"/>
            </a:pPr>
            <a:r>
              <a:rPr lang="mk-MK" sz="1400" dirty="0">
                <a:solidFill>
                  <a:srgbClr val="0033CC"/>
                </a:solidFill>
                <a:latin typeface="Tahoma" pitchFamily="34" charset="0"/>
                <a:cs typeface="Tahoma" pitchFamily="34" charset="0"/>
              </a:rPr>
              <a:t>Позитивен придонес на </a:t>
            </a:r>
            <a:r>
              <a:rPr lang="mk-MK" sz="1400" dirty="0" err="1">
                <a:solidFill>
                  <a:srgbClr val="0033CC"/>
                </a:solidFill>
                <a:latin typeface="Tahoma" pitchFamily="34" charset="0"/>
                <a:cs typeface="Tahoma" pitchFamily="34" charset="0"/>
              </a:rPr>
              <a:t>нето-извозната</a:t>
            </a:r>
            <a:r>
              <a:rPr lang="mk-MK" sz="1400" dirty="0">
                <a:solidFill>
                  <a:srgbClr val="0033CC"/>
                </a:solidFill>
                <a:latin typeface="Tahoma" pitchFamily="34" charset="0"/>
                <a:cs typeface="Tahoma" pitchFamily="34" charset="0"/>
              </a:rPr>
              <a:t> побарувачка (заради силната активност на </a:t>
            </a:r>
            <a:r>
              <a:rPr lang="mk-MK" sz="1400" dirty="0" err="1">
                <a:solidFill>
                  <a:srgbClr val="0033CC"/>
                </a:solidFill>
                <a:latin typeface="Tahoma" pitchFamily="34" charset="0"/>
                <a:cs typeface="Tahoma" pitchFamily="34" charset="0"/>
              </a:rPr>
              <a:t>извозниот</a:t>
            </a:r>
            <a:r>
              <a:rPr lang="mk-MK" sz="1400" dirty="0">
                <a:solidFill>
                  <a:srgbClr val="0033CC"/>
                </a:solidFill>
                <a:latin typeface="Tahoma" pitchFamily="34" charset="0"/>
                <a:cs typeface="Tahoma" pitchFamily="34" charset="0"/>
              </a:rPr>
              <a:t> сектор</a:t>
            </a:r>
            <a:r>
              <a:rPr lang="mk-MK" sz="1400" dirty="0" smtClean="0">
                <a:solidFill>
                  <a:srgbClr val="0033CC"/>
                </a:solidFill>
                <a:latin typeface="Tahoma" pitchFamily="34" charset="0"/>
                <a:cs typeface="Tahoma" pitchFamily="34" charset="0"/>
              </a:rPr>
              <a:t>), наспроти очекувањата за негативен придонес,</a:t>
            </a:r>
            <a:endParaRPr lang="mk-MK" sz="1400" dirty="0">
              <a:solidFill>
                <a:srgbClr val="0033CC"/>
              </a:solidFill>
              <a:latin typeface="Tahoma" pitchFamily="34" charset="0"/>
              <a:cs typeface="Tahoma" pitchFamily="34" charset="0"/>
            </a:endParaRPr>
          </a:p>
          <a:p>
            <a:pPr marL="800100" lvl="1" indent="-342900" algn="just">
              <a:spcBef>
                <a:spcPct val="20000"/>
              </a:spcBef>
              <a:buClr>
                <a:srgbClr val="0033CC"/>
              </a:buClr>
              <a:buFont typeface="Wingdings" pitchFamily="2" charset="2"/>
              <a:buChar char="Ø"/>
            </a:pPr>
            <a:r>
              <a:rPr lang="mk-MK" sz="1400" dirty="0">
                <a:solidFill>
                  <a:srgbClr val="0033CC"/>
                </a:solidFill>
                <a:latin typeface="Tahoma" pitchFamily="34" charset="0"/>
                <a:cs typeface="Tahoma" pitchFamily="34" charset="0"/>
              </a:rPr>
              <a:t>Домашната побарувачка </a:t>
            </a:r>
            <a:r>
              <a:rPr lang="mk-MK" sz="1400" dirty="0" smtClean="0">
                <a:solidFill>
                  <a:srgbClr val="0033CC"/>
                </a:solidFill>
                <a:latin typeface="Tahoma" pitchFamily="34" charset="0"/>
                <a:cs typeface="Tahoma" pitchFamily="34" charset="0"/>
              </a:rPr>
              <a:t>имаше помал позитивен придонес во однос на очекувањата (</a:t>
            </a:r>
            <a:r>
              <a:rPr lang="mk-MK" sz="1400" dirty="0">
                <a:solidFill>
                  <a:srgbClr val="0033CC"/>
                </a:solidFill>
                <a:latin typeface="Tahoma" pitchFamily="34" charset="0"/>
                <a:cs typeface="Tahoma" pitchFamily="34" charset="0"/>
              </a:rPr>
              <a:t>заради намалувањето кај личната потрошувачка). </a:t>
            </a:r>
          </a:p>
          <a:p>
            <a:pPr marL="342900" indent="-342900" algn="just">
              <a:spcBef>
                <a:spcPct val="20000"/>
              </a:spcBef>
              <a:buClr>
                <a:srgbClr val="0033CC"/>
              </a:buClr>
              <a:buFont typeface="Wingdings" pitchFamily="2" charset="2"/>
              <a:buChar char="q"/>
            </a:pPr>
            <a:r>
              <a:rPr lang="mk-MK" sz="1400" b="1" dirty="0">
                <a:solidFill>
                  <a:srgbClr val="FF0000"/>
                </a:solidFill>
                <a:latin typeface="Tahoma" pitchFamily="34" charset="0"/>
                <a:cs typeface="Tahoma" pitchFamily="34" charset="0"/>
              </a:rPr>
              <a:t>Сепак, остварениот раст на БДП за 2010 година од 0,7% </a:t>
            </a:r>
            <a:r>
              <a:rPr lang="ru-RU" sz="1400" b="1" dirty="0">
                <a:solidFill>
                  <a:srgbClr val="FF0000"/>
                </a:solidFill>
                <a:latin typeface="Tahoma" pitchFamily="34" charset="0"/>
                <a:cs typeface="Tahoma" pitchFamily="34" charset="0"/>
              </a:rPr>
              <a:t>е во рамки на јануарската проекција (раст од околу 1%). </a:t>
            </a:r>
          </a:p>
          <a:p>
            <a:pPr marL="342900" indent="-342900" algn="just">
              <a:spcBef>
                <a:spcPct val="20000"/>
              </a:spcBef>
              <a:buClr>
                <a:srgbClr val="0033CC"/>
              </a:buClr>
              <a:buFont typeface="Wingdings" pitchFamily="2" charset="2"/>
              <a:buChar char="q"/>
            </a:pPr>
            <a:r>
              <a:rPr lang="mk-MK" sz="1400" dirty="0">
                <a:solidFill>
                  <a:srgbClr val="0033CC"/>
                </a:solidFill>
                <a:latin typeface="Tahoma" pitchFamily="34" charset="0"/>
                <a:cs typeface="Tahoma" pitchFamily="34" charset="0"/>
              </a:rPr>
              <a:t>Во Кв.1 2011 година се оценува дека </a:t>
            </a:r>
            <a:r>
              <a:rPr lang="ru-RU" sz="1400" dirty="0">
                <a:solidFill>
                  <a:srgbClr val="0033CC"/>
                </a:solidFill>
                <a:latin typeface="Tahoma" pitchFamily="34" charset="0"/>
                <a:cs typeface="Tahoma" pitchFamily="34" charset="0"/>
              </a:rPr>
              <a:t>растот ќе </a:t>
            </a:r>
            <a:r>
              <a:rPr lang="ru-RU" sz="1400" dirty="0" smtClean="0">
                <a:solidFill>
                  <a:srgbClr val="0033CC"/>
                </a:solidFill>
                <a:latin typeface="Tahoma" pitchFamily="34" charset="0"/>
                <a:cs typeface="Tahoma" pitchFamily="34" charset="0"/>
              </a:rPr>
              <a:t>достигне 5,1%, главно поради посилната инвестициска потрошувачка и ниската споредбена основа од првиот квартал минатата година. Априлската проекција за растот на БДП во првиот квартал е нешто повисока од оценката со </a:t>
            </a:r>
            <a:r>
              <a:rPr lang="ru-RU" sz="1400" dirty="0">
                <a:solidFill>
                  <a:srgbClr val="0033CC"/>
                </a:solidFill>
                <a:latin typeface="Tahoma" pitchFamily="34" charset="0"/>
                <a:cs typeface="Tahoma" pitchFamily="34" charset="0"/>
              </a:rPr>
              <a:t>јануарската </a:t>
            </a:r>
            <a:r>
              <a:rPr lang="ru-RU" sz="1400" dirty="0" smtClean="0">
                <a:solidFill>
                  <a:srgbClr val="0033CC"/>
                </a:solidFill>
                <a:latin typeface="Tahoma" pitchFamily="34" charset="0"/>
                <a:cs typeface="Tahoma" pitchFamily="34" charset="0"/>
              </a:rPr>
              <a:t>проекција (4,5%), главно заради подобрите остварувања </a:t>
            </a:r>
            <a:r>
              <a:rPr lang="ru-RU" sz="1400" dirty="0">
                <a:solidFill>
                  <a:srgbClr val="0033CC"/>
                </a:solidFill>
                <a:latin typeface="Tahoma" pitchFamily="34" charset="0"/>
                <a:cs typeface="Tahoma" pitchFamily="34" charset="0"/>
              </a:rPr>
              <a:t>на </a:t>
            </a:r>
            <a:r>
              <a:rPr lang="ru-RU" sz="1400" dirty="0" smtClean="0">
                <a:solidFill>
                  <a:srgbClr val="0033CC"/>
                </a:solidFill>
                <a:latin typeface="Tahoma" pitchFamily="34" charset="0"/>
                <a:cs typeface="Tahoma" pitchFamily="34" charset="0"/>
              </a:rPr>
              <a:t>извозот. </a:t>
            </a:r>
            <a:r>
              <a:rPr lang="ru-RU" sz="1400" dirty="0" smtClean="0">
                <a:solidFill>
                  <a:srgbClr val="FFC000"/>
                </a:solidFill>
                <a:latin typeface="Tahoma" pitchFamily="34" charset="0"/>
                <a:cs typeface="Tahoma" pitchFamily="34" charset="0"/>
              </a:rPr>
              <a:t>  </a:t>
            </a:r>
            <a:endParaRPr lang="mk-MK" sz="1400" b="1" dirty="0">
              <a:solidFill>
                <a:srgbClr val="FFC000"/>
              </a:solidFill>
              <a:latin typeface="Tahoma" pitchFamily="34" charset="0"/>
              <a:cs typeface="Tahoma" pitchFamily="34" charset="0"/>
            </a:endParaRPr>
          </a:p>
        </p:txBody>
      </p:sp>
      <p:pic>
        <p:nvPicPr>
          <p:cNvPr id="17412" name="Picture 11"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0" y="6664036"/>
            <a:ext cx="8996363" cy="193964"/>
          </a:xfrm>
          <a:prstGeom prst="rect">
            <a:avLst/>
          </a:prstGeom>
          <a:noFill/>
          <a:ln w="9525">
            <a:noFill/>
            <a:miter lim="800000"/>
            <a:headEnd/>
            <a:tailEnd/>
          </a:ln>
        </p:spPr>
      </p:pic>
      <p:pic>
        <p:nvPicPr>
          <p:cNvPr id="2050" name="Picture 2"/>
          <p:cNvPicPr>
            <a:picLocks noChangeAspect="1" noChangeArrowheads="1"/>
          </p:cNvPicPr>
          <p:nvPr/>
        </p:nvPicPr>
        <p:blipFill>
          <a:blip r:embed="rId5" cstate="print"/>
          <a:srcRect/>
          <a:stretch>
            <a:fillRect/>
          </a:stretch>
        </p:blipFill>
        <p:spPr bwMode="auto">
          <a:xfrm>
            <a:off x="609600" y="3733800"/>
            <a:ext cx="3886200" cy="2743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6" cstate="print"/>
          <a:srcRect/>
          <a:stretch>
            <a:fillRect/>
          </a:stretch>
        </p:blipFill>
        <p:spPr bwMode="auto">
          <a:xfrm>
            <a:off x="4495800" y="3733800"/>
            <a:ext cx="3886200" cy="2743200"/>
          </a:xfrm>
          <a:prstGeom prst="rect">
            <a:avLst/>
          </a:prstGeom>
          <a:noFill/>
          <a:ln w="9525">
            <a:noFill/>
            <a:miter lim="800000"/>
            <a:headEnd/>
            <a:tailEnd/>
          </a:ln>
          <a:effectLst/>
        </p:spPr>
      </p:pic>
      <p:sp>
        <p:nvSpPr>
          <p:cNvPr id="9" name="Slide Number Placeholder 8"/>
          <p:cNvSpPr>
            <a:spLocks noGrp="1"/>
          </p:cNvSpPr>
          <p:nvPr>
            <p:ph type="sldNum" sz="quarter" idx="12"/>
          </p:nvPr>
        </p:nvSpPr>
        <p:spPr/>
        <p:txBody>
          <a:bodyPr/>
          <a:lstStyle/>
          <a:p>
            <a:pPr>
              <a:defRPr/>
            </a:pPr>
            <a:fld id="{9F2A81FD-138D-4F71-92D2-058F88B136BB}"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p:cNvSpPr txBox="1">
            <a:spLocks/>
          </p:cNvSpPr>
          <p:nvPr/>
        </p:nvSpPr>
        <p:spPr>
          <a:xfrm>
            <a:off x="1066800" y="381000"/>
            <a:ext cx="6934200" cy="762000"/>
          </a:xfrm>
          <a:prstGeom prst="rect">
            <a:avLst/>
          </a:prstGeom>
        </p:spPr>
        <p:txBody>
          <a:bodyPr>
            <a:normAutofit fontScale="82500" lnSpcReduction="20000"/>
          </a:bodyPr>
          <a:lstStyle/>
          <a:p>
            <a:pPr marL="0" marR="0" lvl="0" indent="0" algn="ctr" defTabSz="914400" rtl="0" eaLnBrk="1" fontAlgn="auto" latinLnBrk="0" hangingPunct="1">
              <a:lnSpc>
                <a:spcPct val="85000"/>
              </a:lnSpc>
              <a:spcBef>
                <a:spcPct val="0"/>
              </a:spcBef>
              <a:spcAft>
                <a:spcPts val="0"/>
              </a:spcAft>
              <a:buClrTx/>
              <a:buSzTx/>
              <a:buFontTx/>
              <a:buNone/>
              <a:tabLst/>
              <a:defRPr/>
            </a:pPr>
            <a:r>
              <a:rPr lang="mk-MK" sz="3200" b="1" kern="0" dirty="0" smtClean="0">
                <a:solidFill>
                  <a:schemeClr val="accent5">
                    <a:lumMod val="75000"/>
                  </a:schemeClr>
                </a:solidFill>
                <a:latin typeface="Tahoma" pitchFamily="34" charset="0"/>
                <a:ea typeface="Tahoma" pitchFamily="34" charset="0"/>
                <a:cs typeface="Tahoma" pitchFamily="34" charset="0"/>
              </a:rPr>
              <a:t>Компаративна анализа</a:t>
            </a:r>
            <a:r>
              <a:rPr kumimoji="0" lang="en-US" sz="3200" b="1" i="0" u="none" strike="noStrike" kern="0" cap="none" spc="0" normalizeH="0" baseline="0" noProof="0" dirty="0" smtClean="0">
                <a:ln>
                  <a:noFill/>
                </a:ln>
                <a:solidFill>
                  <a:schemeClr val="accent5">
                    <a:lumMod val="75000"/>
                  </a:schemeClr>
                </a:solidFill>
                <a:uLnTx/>
                <a:uFillTx/>
                <a:latin typeface="MAC C Times" pitchFamily="18" charset="0"/>
                <a:ea typeface="+mj-ea"/>
                <a:cs typeface="+mj-cs"/>
              </a:rPr>
              <a:t> </a:t>
            </a: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
            </a:r>
            <a:b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br>
            <a:endParaRPr kumimoji="0" lang="en-US"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85000"/>
              </a:lnSpc>
              <a:spcBef>
                <a:spcPct val="0"/>
              </a:spcBef>
              <a:spcAft>
                <a:spcPts val="0"/>
              </a:spcAft>
              <a:buClrTx/>
              <a:buSzTx/>
              <a:buFontTx/>
              <a:buNone/>
              <a:tabLst/>
              <a:defRPr/>
            </a:pP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-БДП-</a:t>
            </a:r>
            <a:endParaRPr kumimoji="0" lang="en-US" sz="2400" b="1" i="0" u="none" strike="noStrike" kern="0" cap="none" spc="0" normalizeH="0" baseline="0" noProof="0" dirty="0" smtClean="0">
              <a:ln>
                <a:noFill/>
              </a:ln>
              <a:solidFill>
                <a:schemeClr val="accent5">
                  <a:lumMod val="75000"/>
                </a:schemeClr>
              </a:solidFill>
              <a:effectLst/>
              <a:uLnTx/>
              <a:uFillTx/>
              <a:latin typeface="MAC C Times" pitchFamily="18" charset="0"/>
              <a:ea typeface="+mj-ea"/>
              <a:cs typeface="+mj-cs"/>
            </a:endParaRPr>
          </a:p>
        </p:txBody>
      </p:sp>
      <p:pic>
        <p:nvPicPr>
          <p:cNvPr id="5" name="Picture 11"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sp>
        <p:nvSpPr>
          <p:cNvPr id="6" name="Content Placeholder 4"/>
          <p:cNvSpPr txBox="1">
            <a:spLocks/>
          </p:cNvSpPr>
          <p:nvPr/>
        </p:nvSpPr>
        <p:spPr bwMode="auto">
          <a:xfrm>
            <a:off x="381000" y="4800600"/>
            <a:ext cx="8229600" cy="1371600"/>
          </a:xfrm>
          <a:prstGeom prst="rect">
            <a:avLst/>
          </a:prstGeom>
          <a:solidFill>
            <a:schemeClr val="bg1">
              <a:lumMod val="75000"/>
            </a:schemeClr>
          </a:solidFill>
          <a:ln w="9525">
            <a:noFill/>
            <a:miter lim="800000"/>
            <a:headEnd/>
            <a:tailEnd/>
          </a:ln>
        </p:spPr>
        <p:txBody>
          <a:bodyPr/>
          <a:lstStyle/>
          <a:p>
            <a:pPr marL="342900" indent="-342900" eaLnBrk="0" hangingPunct="0">
              <a:spcBef>
                <a:spcPct val="20000"/>
              </a:spcBef>
              <a:buClr>
                <a:srgbClr val="001933"/>
              </a:buClr>
              <a:defRPr/>
            </a:pP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Македонската економија закрепнува побрзо во споредба со Хрватска, Романија и Бугарија, но сепак побавно во однос на другите анализирани земји и Еврозоната. Воедно, треба да се има предвид и дека Македонија беше меѓу земјите со најмал пад на БДП во кризниот период.   </a:t>
            </a:r>
            <a:endPar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3074" name="Picture 2"/>
          <p:cNvPicPr>
            <a:picLocks noChangeAspect="1" noChangeArrowheads="1"/>
          </p:cNvPicPr>
          <p:nvPr/>
        </p:nvPicPr>
        <p:blipFill>
          <a:blip r:embed="rId5" cstate="print"/>
          <a:srcRect/>
          <a:stretch>
            <a:fillRect/>
          </a:stretch>
        </p:blipFill>
        <p:spPr bwMode="auto">
          <a:xfrm>
            <a:off x="228599" y="1828800"/>
            <a:ext cx="8610601" cy="2698750"/>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pPr>
              <a:defRPr/>
            </a:pPr>
            <a:fld id="{9F2A81FD-138D-4F71-92D2-058F88B136B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7"/>
          <p:cNvSpPr>
            <a:spLocks noGrp="1"/>
          </p:cNvSpPr>
          <p:nvPr>
            <p:ph type="title" idx="4294967295"/>
          </p:nvPr>
        </p:nvSpPr>
        <p:spPr bwMode="auto">
          <a:xfrm>
            <a:off x="381000" y="228600"/>
            <a:ext cx="8229600" cy="685800"/>
          </a:xfrm>
          <a:prstGeom prst="rect">
            <a:avLst/>
          </a:prstGeom>
          <a:ln>
            <a:miter lim="800000"/>
            <a:headEnd/>
            <a:tailEnd/>
          </a:ln>
        </p:spPr>
        <p:txBody>
          <a:bodyPr/>
          <a:lstStyle/>
          <a:p>
            <a:pPr eaLnBrk="1" hangingPunct="1">
              <a:defRPr/>
            </a:pPr>
            <a:r>
              <a:rPr lang="mk-MK" sz="2500" b="1" dirty="0" smtClean="0">
                <a:solidFill>
                  <a:schemeClr val="accent5">
                    <a:lumMod val="75000"/>
                  </a:schemeClr>
                </a:solidFill>
                <a:latin typeface="Tahoma" pitchFamily="34" charset="0"/>
                <a:cs typeface="Tahoma" pitchFamily="34" charset="0"/>
              </a:rPr>
              <a:t>ИНФЛАЦИЈА</a:t>
            </a:r>
            <a:endParaRPr lang="en-US" sz="2500" b="1" dirty="0" smtClean="0">
              <a:solidFill>
                <a:schemeClr val="accent5">
                  <a:lumMod val="75000"/>
                </a:schemeClr>
              </a:solidFill>
              <a:latin typeface="MAC C Times" pitchFamily="18" charset="0"/>
            </a:endParaRPr>
          </a:p>
        </p:txBody>
      </p:sp>
      <p:sp>
        <p:nvSpPr>
          <p:cNvPr id="18435" name="Content Placeholder 6"/>
          <p:cNvSpPr txBox="1">
            <a:spLocks/>
          </p:cNvSpPr>
          <p:nvPr/>
        </p:nvSpPr>
        <p:spPr bwMode="auto">
          <a:xfrm>
            <a:off x="457200" y="685800"/>
            <a:ext cx="8001000" cy="2590800"/>
          </a:xfrm>
          <a:prstGeom prst="rect">
            <a:avLst/>
          </a:prstGeom>
          <a:noFill/>
          <a:ln w="9525">
            <a:noFill/>
            <a:miter lim="800000"/>
            <a:headEnd/>
            <a:tailEnd/>
          </a:ln>
        </p:spPr>
        <p:txBody>
          <a:bodyPr/>
          <a:lstStyle/>
          <a:p>
            <a:pPr marL="342900" indent="-342900" algn="just" eaLnBrk="0" hangingPunct="0">
              <a:spcBef>
                <a:spcPct val="20000"/>
              </a:spcBef>
              <a:buSzPct val="100000"/>
              <a:buFont typeface="Wingdings" pitchFamily="2" charset="2"/>
              <a:buChar char="q"/>
            </a:pPr>
            <a:endParaRPr lang="mk-MK" sz="1400" dirty="0">
              <a:solidFill>
                <a:srgbClr val="0033CC"/>
              </a:solidFill>
              <a:latin typeface="Tahoma" pitchFamily="34" charset="0"/>
              <a:cs typeface="Tahoma" pitchFamily="34" charset="0"/>
            </a:endParaRPr>
          </a:p>
          <a:p>
            <a:pPr marL="342900" indent="-342900" algn="just" eaLnBrk="0" hangingPunct="0">
              <a:spcBef>
                <a:spcPct val="20000"/>
              </a:spcBef>
              <a:buSzPct val="100000"/>
              <a:buFont typeface="Wingdings" pitchFamily="2" charset="2"/>
              <a:buChar char="q"/>
            </a:pPr>
            <a:r>
              <a:rPr lang="mk-MK" sz="1400" dirty="0">
                <a:solidFill>
                  <a:srgbClr val="0033CC"/>
                </a:solidFill>
                <a:latin typeface="Tahoma" pitchFamily="34" charset="0"/>
                <a:cs typeface="Tahoma" pitchFamily="34" charset="0"/>
              </a:rPr>
              <a:t>Годишната стапка на инфлација во Кв.1 2011 година </a:t>
            </a:r>
            <a:r>
              <a:rPr lang="mk-MK" sz="1400" dirty="0" smtClean="0">
                <a:solidFill>
                  <a:srgbClr val="0033CC"/>
                </a:solidFill>
                <a:latin typeface="Tahoma" pitchFamily="34" charset="0"/>
                <a:cs typeface="Tahoma" pitchFamily="34" charset="0"/>
              </a:rPr>
              <a:t>забрза </a:t>
            </a:r>
            <a:r>
              <a:rPr lang="mk-MK" sz="1400" dirty="0">
                <a:solidFill>
                  <a:srgbClr val="0033CC"/>
                </a:solidFill>
                <a:latin typeface="Tahoma" pitchFamily="34" charset="0"/>
                <a:cs typeface="Tahoma" pitchFamily="34" charset="0"/>
              </a:rPr>
              <a:t>и достигна 4,1% (наспроти проектираниот раст од 2,5% со јануари) заради:</a:t>
            </a:r>
          </a:p>
          <a:p>
            <a:pPr marL="342900" indent="-342900" algn="just" eaLnBrk="0" hangingPunct="0">
              <a:spcBef>
                <a:spcPct val="20000"/>
              </a:spcBef>
              <a:buSzPct val="100000"/>
              <a:buFont typeface="Wingdings" pitchFamily="2" charset="2"/>
              <a:buChar char="q"/>
            </a:pPr>
            <a:endParaRPr lang="mk-MK" sz="800" dirty="0">
              <a:solidFill>
                <a:srgbClr val="0033CC"/>
              </a:solidFill>
              <a:latin typeface="Tahoma" pitchFamily="34" charset="0"/>
              <a:cs typeface="Tahoma" pitchFamily="34" charset="0"/>
            </a:endParaRPr>
          </a:p>
          <a:p>
            <a:pPr marL="800100" lvl="1" indent="-342900" algn="just" eaLnBrk="0" hangingPunct="0">
              <a:spcBef>
                <a:spcPct val="20000"/>
              </a:spcBef>
              <a:buSzPct val="100000"/>
              <a:buFont typeface="Wingdings" pitchFamily="2" charset="2"/>
              <a:buChar char="Ø"/>
            </a:pPr>
            <a:r>
              <a:rPr lang="mk-MK" sz="1400" b="1" i="1" dirty="0">
                <a:solidFill>
                  <a:srgbClr val="0033CC"/>
                </a:solidFill>
                <a:latin typeface="Tahoma" pitchFamily="34" charset="0"/>
                <a:cs typeface="Tahoma" pitchFamily="34" charset="0"/>
              </a:rPr>
              <a:t>Растот на цените на храната </a:t>
            </a:r>
            <a:r>
              <a:rPr lang="mk-MK" sz="1400" b="1" i="1" dirty="0" smtClean="0">
                <a:solidFill>
                  <a:srgbClr val="0033CC"/>
                </a:solidFill>
                <a:latin typeface="Tahoma" pitchFamily="34" charset="0"/>
                <a:cs typeface="Tahoma" pitchFamily="34" charset="0"/>
              </a:rPr>
              <a:t>со придонес од 2,7 </a:t>
            </a:r>
            <a:r>
              <a:rPr lang="mk-MK" sz="1400" b="1" i="1" dirty="0" err="1" smtClean="0">
                <a:solidFill>
                  <a:srgbClr val="0033CC"/>
                </a:solidFill>
                <a:latin typeface="Tahoma" pitchFamily="34" charset="0"/>
                <a:cs typeface="Tahoma" pitchFamily="34" charset="0"/>
              </a:rPr>
              <a:t>п.п</a:t>
            </a:r>
            <a:r>
              <a:rPr lang="mk-MK" sz="1400" b="1" i="1" dirty="0" smtClean="0">
                <a:solidFill>
                  <a:srgbClr val="0033CC"/>
                </a:solidFill>
                <a:latin typeface="Tahoma" pitchFamily="34" charset="0"/>
                <a:cs typeface="Tahoma" pitchFamily="34" charset="0"/>
              </a:rPr>
              <a:t>.;</a:t>
            </a:r>
            <a:endParaRPr lang="mk-MK" sz="1400" b="1" i="1" dirty="0">
              <a:solidFill>
                <a:srgbClr val="0033CC"/>
              </a:solidFill>
              <a:latin typeface="Tahoma" pitchFamily="34" charset="0"/>
              <a:cs typeface="Tahoma" pitchFamily="34" charset="0"/>
            </a:endParaRPr>
          </a:p>
          <a:p>
            <a:pPr marL="800100" lvl="1" indent="-342900" algn="just" eaLnBrk="0" hangingPunct="0">
              <a:spcBef>
                <a:spcPct val="20000"/>
              </a:spcBef>
              <a:buSzPct val="100000"/>
              <a:buFont typeface="Wingdings" pitchFamily="2" charset="2"/>
              <a:buChar char="Ø"/>
            </a:pPr>
            <a:r>
              <a:rPr lang="mk-MK" sz="1400" dirty="0">
                <a:solidFill>
                  <a:srgbClr val="0033CC"/>
                </a:solidFill>
                <a:latin typeface="Tahoma" pitchFamily="34" charset="0"/>
                <a:cs typeface="Tahoma" pitchFamily="34" charset="0"/>
              </a:rPr>
              <a:t>Во помал дел заради </a:t>
            </a:r>
            <a:r>
              <a:rPr lang="mk-MK" sz="1400" b="1" i="1" dirty="0">
                <a:solidFill>
                  <a:srgbClr val="0033CC"/>
                </a:solidFill>
                <a:latin typeface="Tahoma" pitchFamily="34" charset="0"/>
                <a:cs typeface="Tahoma" pitchFamily="34" charset="0"/>
              </a:rPr>
              <a:t>растот на регулираните цени на </a:t>
            </a:r>
            <a:r>
              <a:rPr lang="mk-MK" sz="1400" b="1" i="1" dirty="0" err="1" smtClean="0">
                <a:solidFill>
                  <a:srgbClr val="0033CC"/>
                </a:solidFill>
                <a:latin typeface="Tahoma" pitchFamily="34" charset="0"/>
                <a:cs typeface="Tahoma" pitchFamily="34" charset="0"/>
              </a:rPr>
              <a:t>енергентите</a:t>
            </a:r>
            <a:r>
              <a:rPr lang="mk-MK" sz="1400" b="1" i="1" dirty="0" smtClean="0">
                <a:solidFill>
                  <a:srgbClr val="0033CC"/>
                </a:solidFill>
                <a:latin typeface="Tahoma" pitchFamily="34" charset="0"/>
                <a:cs typeface="Tahoma" pitchFamily="34" charset="0"/>
              </a:rPr>
              <a:t>, кои имаа придонес од 0,9 </a:t>
            </a:r>
            <a:r>
              <a:rPr lang="mk-MK" sz="1400" b="1" i="1" dirty="0" err="1" smtClean="0">
                <a:solidFill>
                  <a:srgbClr val="0033CC"/>
                </a:solidFill>
                <a:latin typeface="Tahoma" pitchFamily="34" charset="0"/>
                <a:cs typeface="Tahoma" pitchFamily="34" charset="0"/>
              </a:rPr>
              <a:t>п.п</a:t>
            </a:r>
            <a:r>
              <a:rPr lang="mk-MK" sz="1400" b="1" i="1" dirty="0" smtClean="0">
                <a:solidFill>
                  <a:srgbClr val="0033CC"/>
                </a:solidFill>
                <a:latin typeface="Tahoma" pitchFamily="34" charset="0"/>
                <a:cs typeface="Tahoma" pitchFamily="34" charset="0"/>
              </a:rPr>
              <a:t>.</a:t>
            </a:r>
            <a:r>
              <a:rPr lang="mk-MK" sz="1400" dirty="0" smtClean="0">
                <a:solidFill>
                  <a:srgbClr val="0033CC"/>
                </a:solidFill>
                <a:latin typeface="Tahoma" pitchFamily="34" charset="0"/>
                <a:cs typeface="Tahoma" pitchFamily="34" charset="0"/>
              </a:rPr>
              <a:t> </a:t>
            </a:r>
            <a:r>
              <a:rPr lang="mk-MK" sz="1400" dirty="0">
                <a:solidFill>
                  <a:srgbClr val="0033CC"/>
                </a:solidFill>
                <a:latin typeface="Tahoma" pitchFamily="34" charset="0"/>
                <a:cs typeface="Tahoma" pitchFamily="34" charset="0"/>
              </a:rPr>
              <a:t>(</a:t>
            </a:r>
            <a:r>
              <a:rPr lang="mk-MK" sz="1400" dirty="0" smtClean="0">
                <a:solidFill>
                  <a:srgbClr val="0033CC"/>
                </a:solidFill>
                <a:latin typeface="Tahoma" pitchFamily="34" charset="0"/>
                <a:cs typeface="Tahoma" pitchFamily="34" charset="0"/>
              </a:rPr>
              <a:t>нафтата, </a:t>
            </a:r>
            <a:r>
              <a:rPr lang="mk-MK" sz="1400" dirty="0">
                <a:solidFill>
                  <a:srgbClr val="0033CC"/>
                </a:solidFill>
                <a:latin typeface="Tahoma" pitchFamily="34" charset="0"/>
                <a:cs typeface="Tahoma" pitchFamily="34" charset="0"/>
              </a:rPr>
              <a:t>електричната </a:t>
            </a:r>
            <a:r>
              <a:rPr lang="mk-MK" sz="1400" dirty="0" smtClean="0">
                <a:solidFill>
                  <a:srgbClr val="0033CC"/>
                </a:solidFill>
                <a:latin typeface="Tahoma" pitchFamily="34" charset="0"/>
                <a:cs typeface="Tahoma" pitchFamily="34" charset="0"/>
              </a:rPr>
              <a:t>и </a:t>
            </a:r>
            <a:r>
              <a:rPr lang="mk-MK" sz="1400" dirty="0">
                <a:solidFill>
                  <a:srgbClr val="0033CC"/>
                </a:solidFill>
                <a:latin typeface="Tahoma" pitchFamily="34" charset="0"/>
                <a:cs typeface="Tahoma" pitchFamily="34" charset="0"/>
              </a:rPr>
              <a:t>топлинската енергија</a:t>
            </a:r>
            <a:r>
              <a:rPr lang="mk-MK" sz="1400" dirty="0" smtClean="0">
                <a:solidFill>
                  <a:srgbClr val="0033CC"/>
                </a:solidFill>
                <a:latin typeface="Tahoma" pitchFamily="34" charset="0"/>
                <a:cs typeface="Tahoma" pitchFamily="34" charset="0"/>
              </a:rPr>
              <a:t>) и </a:t>
            </a:r>
          </a:p>
          <a:p>
            <a:pPr marL="800100" lvl="1" indent="-342900" algn="just" eaLnBrk="0" hangingPunct="0">
              <a:spcBef>
                <a:spcPct val="20000"/>
              </a:spcBef>
              <a:buSzPct val="100000"/>
              <a:buFont typeface="Wingdings" pitchFamily="2" charset="2"/>
              <a:buChar char="Ø"/>
            </a:pPr>
            <a:r>
              <a:rPr lang="mk-MK" sz="1400" dirty="0" smtClean="0">
                <a:solidFill>
                  <a:srgbClr val="0033CC"/>
                </a:solidFill>
                <a:latin typeface="Tahoma" pitchFamily="34" charset="0"/>
                <a:cs typeface="Tahoma" pitchFamily="34" charset="0"/>
              </a:rPr>
              <a:t>Останати компоненти, содржани во базичната инфлација, со придонес од 0,5 </a:t>
            </a:r>
            <a:r>
              <a:rPr lang="mk-MK" sz="1400" dirty="0" err="1" smtClean="0">
                <a:solidFill>
                  <a:srgbClr val="0033CC"/>
                </a:solidFill>
                <a:latin typeface="Tahoma" pitchFamily="34" charset="0"/>
                <a:cs typeface="Tahoma" pitchFamily="34" charset="0"/>
              </a:rPr>
              <a:t>п.п</a:t>
            </a:r>
            <a:r>
              <a:rPr lang="mk-MK" sz="1400" dirty="0" smtClean="0">
                <a:solidFill>
                  <a:srgbClr val="0033CC"/>
                </a:solidFill>
                <a:latin typeface="Tahoma" pitchFamily="34" charset="0"/>
                <a:cs typeface="Tahoma" pitchFamily="34" charset="0"/>
              </a:rPr>
              <a:t>.</a:t>
            </a:r>
            <a:endParaRPr lang="mk-MK" sz="1400" dirty="0">
              <a:solidFill>
                <a:srgbClr val="0033CC"/>
              </a:solidFill>
              <a:latin typeface="Tahoma" pitchFamily="34" charset="0"/>
              <a:cs typeface="Tahoma" pitchFamily="34" charset="0"/>
            </a:endParaRPr>
          </a:p>
          <a:p>
            <a:pPr marL="800100" lvl="1" indent="-342900" algn="just" eaLnBrk="0" hangingPunct="0">
              <a:spcBef>
                <a:spcPct val="20000"/>
              </a:spcBef>
              <a:buSzPct val="100000"/>
              <a:buFont typeface="Wingdings" pitchFamily="2" charset="2"/>
              <a:buChar char="Ø"/>
            </a:pPr>
            <a:endParaRPr lang="mk-MK" sz="800" dirty="0">
              <a:solidFill>
                <a:srgbClr val="0033CC"/>
              </a:solidFill>
              <a:latin typeface="Tahoma" pitchFamily="34" charset="0"/>
              <a:cs typeface="Tahoma" pitchFamily="34" charset="0"/>
            </a:endParaRPr>
          </a:p>
          <a:p>
            <a:pPr marL="342900" indent="-342900" algn="just" eaLnBrk="0" hangingPunct="0">
              <a:spcBef>
                <a:spcPct val="20000"/>
              </a:spcBef>
              <a:buSzPct val="100000"/>
              <a:buFont typeface="Wingdings" pitchFamily="2" charset="2"/>
              <a:buChar char="q"/>
            </a:pPr>
            <a:r>
              <a:rPr lang="ru-RU" sz="1400" dirty="0">
                <a:solidFill>
                  <a:srgbClr val="0033CC"/>
                </a:solidFill>
                <a:latin typeface="Tahoma" pitchFamily="34" charset="0"/>
                <a:cs typeface="Tahoma" pitchFamily="34" charset="0"/>
              </a:rPr>
              <a:t>И покрај интензивирањето на вкупната инфлација, </a:t>
            </a:r>
            <a:r>
              <a:rPr lang="ru-RU" sz="1400" b="1" i="1" dirty="0">
                <a:solidFill>
                  <a:srgbClr val="FF0000"/>
                </a:solidFill>
                <a:latin typeface="Tahoma" pitchFamily="34" charset="0"/>
                <a:cs typeface="Tahoma" pitchFamily="34" charset="0"/>
              </a:rPr>
              <a:t>базичната инфлација </a:t>
            </a:r>
            <a:r>
              <a:rPr lang="ru-RU" sz="1400" dirty="0">
                <a:solidFill>
                  <a:srgbClr val="0033CC"/>
                </a:solidFill>
                <a:latin typeface="Tahoma" pitchFamily="34" charset="0"/>
                <a:cs typeface="Tahoma" pitchFamily="34" charset="0"/>
              </a:rPr>
              <a:t>(којашто го исклучува ефектот од варијабилните цени - на храната и на нафтата) во првиот квартал на годината е релативно ниска и се движи околу 1% на годишно ниво.</a:t>
            </a:r>
          </a:p>
          <a:p>
            <a:pPr marL="342900" indent="-342900" algn="just" eaLnBrk="0" hangingPunct="0">
              <a:spcBef>
                <a:spcPct val="20000"/>
              </a:spcBef>
              <a:buSzPct val="100000"/>
            </a:pPr>
            <a:endParaRPr lang="ru-RU" sz="1400" dirty="0">
              <a:solidFill>
                <a:srgbClr val="0033CC"/>
              </a:solidFill>
              <a:latin typeface="Tahoma" pitchFamily="34" charset="0"/>
              <a:cs typeface="Tahoma" pitchFamily="34" charset="0"/>
            </a:endParaRPr>
          </a:p>
          <a:p>
            <a:pPr marL="342900" indent="-342900" algn="just" eaLnBrk="0" hangingPunct="0">
              <a:spcBef>
                <a:spcPct val="20000"/>
              </a:spcBef>
              <a:buSzPct val="100000"/>
            </a:pPr>
            <a:endParaRPr lang="en-US" sz="1200" dirty="0">
              <a:solidFill>
                <a:srgbClr val="0033CC"/>
              </a:solidFill>
              <a:latin typeface="Tahoma" pitchFamily="34" charset="0"/>
              <a:cs typeface="Tahoma" pitchFamily="34" charset="0"/>
            </a:endParaRPr>
          </a:p>
        </p:txBody>
      </p:sp>
      <p:pic>
        <p:nvPicPr>
          <p:cNvPr id="18436" name="Picture 11"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7"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18439" name="Picture 8"/>
          <p:cNvPicPr>
            <a:picLocks noChangeAspect="1" noChangeArrowheads="1"/>
          </p:cNvPicPr>
          <p:nvPr/>
        </p:nvPicPr>
        <p:blipFill>
          <a:blip r:embed="rId5" cstate="print"/>
          <a:srcRect/>
          <a:stretch>
            <a:fillRect/>
          </a:stretch>
        </p:blipFill>
        <p:spPr bwMode="auto">
          <a:xfrm>
            <a:off x="2133600" y="3429000"/>
            <a:ext cx="5257800" cy="304800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9F2A81FD-138D-4F71-92D2-058F88B136BB}"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1"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sp>
        <p:nvSpPr>
          <p:cNvPr id="4" name="Title 7"/>
          <p:cNvSpPr txBox="1">
            <a:spLocks/>
          </p:cNvSpPr>
          <p:nvPr/>
        </p:nvSpPr>
        <p:spPr>
          <a:xfrm>
            <a:off x="1066800" y="381000"/>
            <a:ext cx="6934200" cy="762000"/>
          </a:xfrm>
          <a:prstGeom prst="rect">
            <a:avLst/>
          </a:prstGeom>
        </p:spPr>
        <p:txBody>
          <a:bodyPr>
            <a:normAutofit fontScale="82500" lnSpcReduction="20000"/>
          </a:bodyPr>
          <a:lstStyle/>
          <a:p>
            <a:pPr marL="0" marR="0" lvl="0" indent="0" algn="ctr" defTabSz="914400" rtl="0" eaLnBrk="1" fontAlgn="auto" latinLnBrk="0" hangingPunct="1">
              <a:lnSpc>
                <a:spcPct val="85000"/>
              </a:lnSpc>
              <a:spcBef>
                <a:spcPct val="0"/>
              </a:spcBef>
              <a:spcAft>
                <a:spcPts val="0"/>
              </a:spcAft>
              <a:buClrTx/>
              <a:buSzTx/>
              <a:buFontTx/>
              <a:buNone/>
              <a:tabLst/>
              <a:defRPr/>
            </a:pPr>
            <a:r>
              <a:rPr lang="mk-MK" sz="3200" b="1" kern="0" dirty="0" smtClean="0">
                <a:solidFill>
                  <a:schemeClr val="accent5">
                    <a:lumMod val="75000"/>
                  </a:schemeClr>
                </a:solidFill>
                <a:latin typeface="Tahoma" pitchFamily="34" charset="0"/>
                <a:ea typeface="Tahoma" pitchFamily="34" charset="0"/>
                <a:cs typeface="Tahoma" pitchFamily="34" charset="0"/>
              </a:rPr>
              <a:t>Компаративна анализа</a:t>
            </a:r>
            <a:r>
              <a:rPr kumimoji="0" lang="en-US" sz="3200" b="1" i="0" u="none" strike="noStrike" kern="0" cap="none" spc="0" normalizeH="0" baseline="0" noProof="0" dirty="0" smtClean="0">
                <a:ln>
                  <a:noFill/>
                </a:ln>
                <a:solidFill>
                  <a:schemeClr val="accent5">
                    <a:lumMod val="75000"/>
                  </a:schemeClr>
                </a:solidFill>
                <a:uLnTx/>
                <a:uFillTx/>
                <a:latin typeface="MAC C Times" pitchFamily="18" charset="0"/>
                <a:ea typeface="+mj-ea"/>
                <a:cs typeface="+mj-cs"/>
              </a:rPr>
              <a:t> </a:t>
            </a: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
            </a:r>
            <a:b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br>
            <a:endParaRPr kumimoji="0" lang="en-US"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85000"/>
              </a:lnSpc>
              <a:spcBef>
                <a:spcPct val="0"/>
              </a:spcBef>
              <a:spcAft>
                <a:spcPts val="0"/>
              </a:spcAft>
              <a:buClrTx/>
              <a:buSzTx/>
              <a:buFontTx/>
              <a:buNone/>
              <a:tabLst/>
              <a:defRPr/>
            </a:pPr>
            <a:r>
              <a:rPr kumimoji="0" lang="mk-MK" sz="2200" b="1" i="0" u="none" strike="noStrike" kern="0" cap="none" spc="0" normalizeH="0" baseline="0" noProof="0" dirty="0" smtClean="0">
                <a:ln>
                  <a:noFill/>
                </a:ln>
                <a:solidFill>
                  <a:schemeClr val="accent5">
                    <a:lumMod val="75000"/>
                  </a:schemeClr>
                </a:solidFill>
                <a:effectLst/>
                <a:uLnTx/>
                <a:uFillTx/>
                <a:latin typeface="Tahoma" pitchFamily="34" charset="0"/>
                <a:ea typeface="+mj-ea"/>
                <a:cs typeface="Tahoma" pitchFamily="34" charset="0"/>
              </a:rPr>
              <a:t>-Инфлација-</a:t>
            </a:r>
            <a:endParaRPr kumimoji="0" lang="en-US" sz="2400" b="1" i="0" u="none" strike="noStrike" kern="0" cap="none" spc="0" normalizeH="0" baseline="0" noProof="0" dirty="0" smtClean="0">
              <a:ln>
                <a:noFill/>
              </a:ln>
              <a:solidFill>
                <a:schemeClr val="accent5">
                  <a:lumMod val="75000"/>
                </a:schemeClr>
              </a:solidFill>
              <a:effectLst/>
              <a:uLnTx/>
              <a:uFillTx/>
              <a:latin typeface="MAC C Times" pitchFamily="18" charset="0"/>
              <a:ea typeface="+mj-ea"/>
              <a:cs typeface="+mj-cs"/>
            </a:endParaRPr>
          </a:p>
        </p:txBody>
      </p:sp>
      <p:sp>
        <p:nvSpPr>
          <p:cNvPr id="6" name="Content Placeholder 4"/>
          <p:cNvSpPr txBox="1">
            <a:spLocks/>
          </p:cNvSpPr>
          <p:nvPr/>
        </p:nvSpPr>
        <p:spPr bwMode="auto">
          <a:xfrm>
            <a:off x="381000" y="4800600"/>
            <a:ext cx="8382000" cy="1219200"/>
          </a:xfrm>
          <a:prstGeom prst="rect">
            <a:avLst/>
          </a:prstGeom>
          <a:solidFill>
            <a:schemeClr val="bg1">
              <a:lumMod val="75000"/>
            </a:schemeClr>
          </a:solidFill>
          <a:ln w="9525">
            <a:noFill/>
            <a:miter lim="800000"/>
            <a:headEnd/>
            <a:tailEnd/>
          </a:ln>
        </p:spPr>
        <p:txBody>
          <a:bodyPr/>
          <a:lstStyle/>
          <a:p>
            <a:pPr marL="342900" indent="-342900" eaLnBrk="0" hangingPunct="0">
              <a:spcBef>
                <a:spcPct val="20000"/>
              </a:spcBef>
              <a:buClr>
                <a:srgbClr val="001933"/>
              </a:buClr>
              <a:defRPr/>
            </a:pP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r>
              <a:rPr lang="ru-RU" sz="17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Интензивирање на инфлацијата во првиот квартал од 2011 година е присутно кај сите анализирани земји и Еврозоната, освен кај Турција и Романија, што укажува на влијанието на глобалните фактори – светските цени на храната и нафтата. </a:t>
            </a:r>
            <a:endPar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endParaRPr>
          </a:p>
        </p:txBody>
      </p:sp>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4098" name="Picture 2"/>
          <p:cNvPicPr>
            <a:picLocks noChangeAspect="1" noChangeArrowheads="1"/>
          </p:cNvPicPr>
          <p:nvPr/>
        </p:nvPicPr>
        <p:blipFill>
          <a:blip r:embed="rId5" cstate="print"/>
          <a:srcRect/>
          <a:stretch>
            <a:fillRect/>
          </a:stretch>
        </p:blipFill>
        <p:spPr bwMode="auto">
          <a:xfrm>
            <a:off x="228599" y="1905001"/>
            <a:ext cx="8763001" cy="2808288"/>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609600" y="228600"/>
            <a:ext cx="8229600" cy="304800"/>
          </a:xfrm>
          <a:prstGeom prst="rect">
            <a:avLst/>
          </a:prstGeom>
        </p:spPr>
        <p:txBody>
          <a:bodyPr/>
          <a:lstStyle/>
          <a:p>
            <a:pPr>
              <a:defRPr/>
            </a:pPr>
            <a:r>
              <a:rPr lang="mk-MK" sz="2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БИЛАНС НА ПЛАЌАЊА</a:t>
            </a:r>
            <a:r>
              <a:rPr lang="en-US" sz="2200" b="1" dirty="0" smtClean="0">
                <a:solidFill>
                  <a:schemeClr val="accent5">
                    <a:lumMod val="75000"/>
                  </a:schemeClr>
                </a:solidFill>
                <a:effectLst>
                  <a:outerShdw blurRad="38100" dist="38100" dir="2700000" algn="tl">
                    <a:srgbClr val="C0C0C0"/>
                  </a:outerShdw>
                </a:effectLst>
                <a:latin typeface="MAC C Times" pitchFamily="18" charset="0"/>
              </a:rPr>
              <a:t> </a:t>
            </a:r>
            <a:br>
              <a:rPr lang="en-US" sz="2200" b="1" dirty="0" smtClean="0">
                <a:solidFill>
                  <a:schemeClr val="accent5">
                    <a:lumMod val="75000"/>
                  </a:schemeClr>
                </a:solidFill>
                <a:effectLst>
                  <a:outerShdw blurRad="38100" dist="38100" dir="2700000" algn="tl">
                    <a:srgbClr val="C0C0C0"/>
                  </a:outerShdw>
                </a:effectLst>
                <a:latin typeface="MAC C Times" pitchFamily="18" charset="0"/>
              </a:rPr>
            </a:br>
            <a:r>
              <a:rPr lang="en-US" sz="2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a:t>
            </a:r>
            <a:r>
              <a:rPr lang="mk-MK" sz="2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 тековна сметка </a:t>
            </a:r>
            <a:r>
              <a:rPr lang="en-US" sz="2200" b="1" dirty="0" smtClean="0">
                <a:solidFill>
                  <a:schemeClr val="accent5">
                    <a:lumMod val="75000"/>
                  </a:schemeClr>
                </a:solidFill>
                <a:effectLst>
                  <a:outerShdw blurRad="38100" dist="38100" dir="2700000" algn="tl">
                    <a:srgbClr val="C0C0C0"/>
                  </a:outerShdw>
                </a:effectLst>
                <a:latin typeface="Tahoma" pitchFamily="34" charset="0"/>
                <a:cs typeface="Tahoma" pitchFamily="34" charset="0"/>
              </a:rPr>
              <a:t>-</a:t>
            </a:r>
            <a:endParaRPr lang="en-US" sz="2200" b="1" dirty="0">
              <a:solidFill>
                <a:schemeClr val="accent5">
                  <a:lumMod val="75000"/>
                </a:schemeClr>
              </a:solidFill>
              <a:effectLst>
                <a:outerShdw blurRad="38100" dist="38100" dir="2700000" algn="tl">
                  <a:srgbClr val="C0C0C0"/>
                </a:outerShdw>
              </a:effectLst>
              <a:latin typeface="MAC C Times" pitchFamily="18" charset="0"/>
            </a:endParaRPr>
          </a:p>
        </p:txBody>
      </p:sp>
      <p:pic>
        <p:nvPicPr>
          <p:cNvPr id="19459" name="Picture 11"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19461" name="Rectangle 9"/>
          <p:cNvSpPr>
            <a:spLocks noChangeArrowheads="1"/>
          </p:cNvSpPr>
          <p:nvPr/>
        </p:nvSpPr>
        <p:spPr bwMode="auto">
          <a:xfrm>
            <a:off x="533400" y="990600"/>
            <a:ext cx="4038600" cy="6047809"/>
          </a:xfrm>
          <a:prstGeom prst="rect">
            <a:avLst/>
          </a:prstGeom>
          <a:noFill/>
          <a:ln w="9525">
            <a:noFill/>
            <a:miter lim="800000"/>
            <a:headEnd/>
            <a:tailEnd/>
          </a:ln>
        </p:spPr>
        <p:txBody>
          <a:bodyPr>
            <a:spAutoFit/>
          </a:bodyPr>
          <a:lstStyle/>
          <a:p>
            <a:pPr algn="just">
              <a:buFont typeface="Wingdings" pitchFamily="2" charset="2"/>
              <a:buChar char="q"/>
            </a:pPr>
            <a:endParaRPr lang="en-US" sz="1400" b="1" dirty="0">
              <a:solidFill>
                <a:srgbClr val="0033CC"/>
              </a:solidFill>
              <a:latin typeface="Tahoma" pitchFamily="34" charset="0"/>
              <a:cs typeface="Tahoma" pitchFamily="34" charset="0"/>
            </a:endParaRPr>
          </a:p>
          <a:p>
            <a:pPr algn="just">
              <a:buFont typeface="Wingdings" pitchFamily="2" charset="2"/>
              <a:buChar char="q"/>
            </a:pPr>
            <a:r>
              <a:rPr lang="mk-MK" sz="1400" b="1" dirty="0">
                <a:solidFill>
                  <a:srgbClr val="0033CC"/>
                </a:solidFill>
                <a:latin typeface="Tahoma" pitchFamily="34" charset="0"/>
                <a:cs typeface="Tahoma" pitchFamily="34" charset="0"/>
              </a:rPr>
              <a:t>  Дефицитот на тековната сметка во 2010 година изнесува </a:t>
            </a:r>
            <a:r>
              <a:rPr lang="en-US" sz="1400" b="1" dirty="0">
                <a:solidFill>
                  <a:srgbClr val="0033CC"/>
                </a:solidFill>
                <a:latin typeface="Tahoma" pitchFamily="34" charset="0"/>
                <a:cs typeface="Tahoma" pitchFamily="34" charset="0"/>
              </a:rPr>
              <a:t>2</a:t>
            </a:r>
            <a:r>
              <a:rPr lang="mk-MK" sz="1400" b="1" dirty="0">
                <a:solidFill>
                  <a:srgbClr val="0033CC"/>
                </a:solidFill>
                <a:latin typeface="Tahoma" pitchFamily="34" charset="0"/>
                <a:cs typeface="Tahoma" pitchFamily="34" charset="0"/>
              </a:rPr>
              <a:t>,8% од БДП, </a:t>
            </a:r>
            <a:r>
              <a:rPr lang="mk-MK" sz="1400" dirty="0">
                <a:solidFill>
                  <a:srgbClr val="0033CC"/>
                </a:solidFill>
                <a:latin typeface="Tahoma" pitchFamily="34" charset="0"/>
                <a:cs typeface="Tahoma" pitchFamily="34" charset="0"/>
              </a:rPr>
              <a:t>наспроти 2,3% со јануарската </a:t>
            </a:r>
            <a:r>
              <a:rPr lang="mk-MK" sz="1400" dirty="0" smtClean="0">
                <a:solidFill>
                  <a:srgbClr val="0033CC"/>
                </a:solidFill>
                <a:latin typeface="Tahoma" pitchFamily="34" charset="0"/>
                <a:cs typeface="Tahoma" pitchFamily="34" charset="0"/>
              </a:rPr>
              <a:t>проекција главно заради:</a:t>
            </a:r>
            <a:endParaRPr lang="mk-MK" sz="1400" dirty="0">
              <a:solidFill>
                <a:srgbClr val="0033CC"/>
              </a:solidFill>
              <a:latin typeface="Tahoma" pitchFamily="34" charset="0"/>
              <a:cs typeface="Tahoma" pitchFamily="34" charset="0"/>
            </a:endParaRPr>
          </a:p>
          <a:p>
            <a:pPr algn="just">
              <a:buFont typeface="Wingdings" pitchFamily="2" charset="2"/>
              <a:buChar char="q"/>
            </a:pPr>
            <a:endParaRPr lang="mk-MK" sz="800" dirty="0">
              <a:solidFill>
                <a:srgbClr val="0033CC"/>
              </a:solidFill>
              <a:latin typeface="Tahoma" pitchFamily="34" charset="0"/>
              <a:cs typeface="Tahoma" pitchFamily="34" charset="0"/>
            </a:endParaRPr>
          </a:p>
          <a:p>
            <a:pPr lvl="1" algn="just">
              <a:buFont typeface="Wingdings" pitchFamily="2" charset="2"/>
              <a:buChar char="Ø"/>
            </a:pPr>
            <a:r>
              <a:rPr lang="mk-MK" sz="1400" dirty="0">
                <a:solidFill>
                  <a:srgbClr val="0033CC"/>
                </a:solidFill>
                <a:latin typeface="Tahoma" pitchFamily="34" charset="0"/>
                <a:cs typeface="Tahoma" pitchFamily="34" charset="0"/>
              </a:rPr>
              <a:t> </a:t>
            </a:r>
            <a:r>
              <a:rPr lang="mk-MK" sz="1400" dirty="0" smtClean="0">
                <a:solidFill>
                  <a:srgbClr val="0033CC"/>
                </a:solidFill>
                <a:latin typeface="Tahoma" pitchFamily="34" charset="0"/>
                <a:cs typeface="Tahoma" pitchFamily="34" charset="0"/>
              </a:rPr>
              <a:t>ревизија </a:t>
            </a:r>
            <a:r>
              <a:rPr lang="mk-MK" sz="1400" dirty="0">
                <a:solidFill>
                  <a:srgbClr val="0033CC"/>
                </a:solidFill>
                <a:latin typeface="Tahoma" pitchFamily="34" charset="0"/>
                <a:cs typeface="Tahoma" pitchFamily="34" charset="0"/>
              </a:rPr>
              <a:t>на податоците во насока на повисоки нето–одливи на доход од инвестиции; </a:t>
            </a:r>
          </a:p>
          <a:p>
            <a:pPr algn="just"/>
            <a:endParaRPr lang="en-US" sz="1400" dirty="0">
              <a:solidFill>
                <a:srgbClr val="0033CC"/>
              </a:solidFill>
              <a:latin typeface="Tahoma" pitchFamily="34" charset="0"/>
              <a:cs typeface="Tahoma" pitchFamily="34" charset="0"/>
            </a:endParaRPr>
          </a:p>
          <a:p>
            <a:pPr algn="just">
              <a:buFont typeface="Wingdings" pitchFamily="2" charset="2"/>
              <a:buChar char="q"/>
            </a:pPr>
            <a:r>
              <a:rPr lang="mk-MK" sz="1400" dirty="0">
                <a:solidFill>
                  <a:srgbClr val="0033CC"/>
                </a:solidFill>
                <a:latin typeface="Tahoma" pitchFamily="34" charset="0"/>
                <a:cs typeface="Tahoma" pitchFamily="34" charset="0"/>
              </a:rPr>
              <a:t>  Во Кв.1 2011 година дефицитот се оценува на ниво од 3,1% од БДП, што е повисоко од очекуваното со јануарската проекција (1,5% од БДП);</a:t>
            </a:r>
          </a:p>
          <a:p>
            <a:pPr algn="just">
              <a:buFont typeface="Wingdings" pitchFamily="2" charset="2"/>
              <a:buChar char="Ø"/>
            </a:pPr>
            <a:endParaRPr lang="mk-MK" sz="1400" dirty="0">
              <a:solidFill>
                <a:srgbClr val="0033CC"/>
              </a:solidFill>
              <a:latin typeface="Tahoma" pitchFamily="34" charset="0"/>
              <a:cs typeface="Tahoma" pitchFamily="34" charset="0"/>
            </a:endParaRPr>
          </a:p>
          <a:p>
            <a:pPr algn="just">
              <a:buFont typeface="Wingdings" pitchFamily="2" charset="2"/>
              <a:buChar char="q"/>
            </a:pPr>
            <a:r>
              <a:rPr lang="mk-MK" sz="1400" dirty="0">
                <a:solidFill>
                  <a:srgbClr val="0033CC"/>
                </a:solidFill>
                <a:latin typeface="Tahoma" pitchFamily="34" charset="0"/>
                <a:cs typeface="Tahoma" pitchFamily="34" charset="0"/>
              </a:rPr>
              <a:t>  Главни фактори за отстапувањето:</a:t>
            </a:r>
          </a:p>
          <a:p>
            <a:pPr algn="just">
              <a:buFont typeface="Wingdings" pitchFamily="2" charset="2"/>
              <a:buChar char="q"/>
            </a:pPr>
            <a:endParaRPr lang="mk-MK" sz="900" dirty="0">
              <a:solidFill>
                <a:srgbClr val="0033CC"/>
              </a:solidFill>
              <a:latin typeface="Tahoma" pitchFamily="34" charset="0"/>
              <a:cs typeface="Tahoma" pitchFamily="34" charset="0"/>
            </a:endParaRPr>
          </a:p>
          <a:p>
            <a:pPr lvl="1" algn="just">
              <a:buFont typeface="Wingdings" pitchFamily="2" charset="2"/>
              <a:buChar char="Ø"/>
            </a:pPr>
            <a:r>
              <a:rPr lang="mk-MK" sz="1400" dirty="0">
                <a:solidFill>
                  <a:srgbClr val="0033CC"/>
                </a:solidFill>
                <a:latin typeface="Tahoma" pitchFamily="34" charset="0"/>
                <a:cs typeface="Tahoma" pitchFamily="34" charset="0"/>
              </a:rPr>
              <a:t> Поинтензивното проширување на трговскиот дефицит (заради </a:t>
            </a:r>
            <a:r>
              <a:rPr lang="mk-MK" sz="1400" dirty="0" smtClean="0">
                <a:solidFill>
                  <a:srgbClr val="0033CC"/>
                </a:solidFill>
                <a:latin typeface="Tahoma" pitchFamily="34" charset="0"/>
                <a:cs typeface="Tahoma" pitchFamily="34" charset="0"/>
              </a:rPr>
              <a:t>повисокиот </a:t>
            </a:r>
            <a:r>
              <a:rPr lang="mk-MK" sz="1400" dirty="0">
                <a:solidFill>
                  <a:srgbClr val="0033CC"/>
                </a:solidFill>
                <a:latin typeface="Tahoma" pitchFamily="34" charset="0"/>
                <a:cs typeface="Tahoma" pitchFamily="34" charset="0"/>
              </a:rPr>
              <a:t>увоз на суровини од очекуваниот) и</a:t>
            </a:r>
          </a:p>
          <a:p>
            <a:pPr lvl="1" algn="just"/>
            <a:endParaRPr lang="mk-MK" sz="1400" dirty="0">
              <a:solidFill>
                <a:srgbClr val="0033CC"/>
              </a:solidFill>
              <a:latin typeface="Tahoma" pitchFamily="34" charset="0"/>
              <a:cs typeface="Tahoma" pitchFamily="34" charset="0"/>
            </a:endParaRPr>
          </a:p>
          <a:p>
            <a:pPr lvl="1" algn="just">
              <a:buFont typeface="Wingdings" pitchFamily="2" charset="2"/>
              <a:buChar char="Ø"/>
            </a:pPr>
            <a:r>
              <a:rPr lang="mk-MK" sz="1400" dirty="0">
                <a:solidFill>
                  <a:srgbClr val="0033CC"/>
                </a:solidFill>
                <a:latin typeface="Tahoma" pitchFamily="34" charset="0"/>
                <a:cs typeface="Tahoma" pitchFamily="34" charset="0"/>
              </a:rPr>
              <a:t> Забавување на динамиката на тековните трансфери </a:t>
            </a:r>
            <a:r>
              <a:rPr lang="mk-MK" sz="1400" dirty="0" smtClean="0">
                <a:solidFill>
                  <a:srgbClr val="0033CC"/>
                </a:solidFill>
                <a:latin typeface="Tahoma" pitchFamily="34" charset="0"/>
                <a:cs typeface="Tahoma" pitchFamily="34" charset="0"/>
              </a:rPr>
              <a:t>со </a:t>
            </a:r>
            <a:r>
              <a:rPr lang="mk-MK" sz="1400" dirty="0">
                <a:solidFill>
                  <a:srgbClr val="0033CC"/>
                </a:solidFill>
                <a:latin typeface="Tahoma" pitchFamily="34" charset="0"/>
                <a:cs typeface="Tahoma" pitchFamily="34" charset="0"/>
              </a:rPr>
              <a:t>посилно темпо од очекуваното.</a:t>
            </a:r>
          </a:p>
          <a:p>
            <a:pPr algn="just">
              <a:buFont typeface="Wingdings" pitchFamily="2" charset="2"/>
              <a:buChar char="Ø"/>
            </a:pPr>
            <a:endParaRPr lang="mk-MK" sz="1400" i="1" dirty="0">
              <a:solidFill>
                <a:srgbClr val="0033CC"/>
              </a:solidFill>
              <a:latin typeface="Tahoma" pitchFamily="34" charset="0"/>
              <a:cs typeface="Tahoma" pitchFamily="34" charset="0"/>
            </a:endParaRPr>
          </a:p>
          <a:p>
            <a:pPr algn="just"/>
            <a:endParaRPr lang="mk-MK" sz="1600" dirty="0">
              <a:solidFill>
                <a:srgbClr val="0033CC"/>
              </a:solidFill>
              <a:latin typeface="Tahoma" pitchFamily="34" charset="0"/>
              <a:cs typeface="Tahoma" pitchFamily="34" charset="0"/>
            </a:endParaRPr>
          </a:p>
          <a:p>
            <a:pPr lvl="1" algn="just">
              <a:buFont typeface="Wingdings" pitchFamily="2" charset="2"/>
              <a:buChar char="q"/>
            </a:pPr>
            <a:endParaRPr lang="en-US" sz="1600" dirty="0">
              <a:solidFill>
                <a:srgbClr val="0033CC"/>
              </a:solidFill>
              <a:latin typeface="Tahoma" pitchFamily="34" charset="0"/>
              <a:cs typeface="Tahoma" pitchFamily="34" charset="0"/>
            </a:endParaRPr>
          </a:p>
          <a:p>
            <a:endParaRPr lang="en-US" sz="1600" b="1" dirty="0">
              <a:solidFill>
                <a:srgbClr val="0070C0"/>
              </a:solidFill>
              <a:latin typeface="MAC C Times" pitchFamily="18" charset="0"/>
            </a:endParaRPr>
          </a:p>
        </p:txBody>
      </p:sp>
      <p:pic>
        <p:nvPicPr>
          <p:cNvPr id="19462" name="Picture 13"/>
          <p:cNvPicPr>
            <a:picLocks noChangeAspect="1" noChangeArrowheads="1"/>
          </p:cNvPicPr>
          <p:nvPr/>
        </p:nvPicPr>
        <p:blipFill>
          <a:blip r:embed="rId5" cstate="print"/>
          <a:srcRect/>
          <a:stretch>
            <a:fillRect/>
          </a:stretch>
        </p:blipFill>
        <p:spPr bwMode="auto">
          <a:xfrm>
            <a:off x="4876800" y="1447800"/>
            <a:ext cx="4114800" cy="31242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9F2A81FD-138D-4F71-92D2-058F88B136BB}"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9"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0"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sp>
        <p:nvSpPr>
          <p:cNvPr id="11" name="Rectangle 2"/>
          <p:cNvSpPr txBox="1">
            <a:spLocks noChangeArrowheads="1"/>
          </p:cNvSpPr>
          <p:nvPr/>
        </p:nvSpPr>
        <p:spPr>
          <a:xfrm>
            <a:off x="304800" y="152400"/>
            <a:ext cx="8839200" cy="457200"/>
          </a:xfrm>
          <a:prstGeom prst="rect">
            <a:avLst/>
          </a:prstGeom>
        </p:spPr>
        <p:txBody>
          <a:bodyPr/>
          <a:lstStyle/>
          <a:p>
            <a:pPr algn="ctr" eaLnBrk="0" hangingPunct="0">
              <a:lnSpc>
                <a:spcPct val="85000"/>
              </a:lnSpc>
              <a:defRPr/>
            </a:pPr>
            <a:r>
              <a:rPr lang="mk-MK" sz="2200" b="1" kern="0" dirty="0">
                <a:solidFill>
                  <a:schemeClr val="accent5">
                    <a:lumMod val="75000"/>
                  </a:schemeClr>
                </a:solidFill>
                <a:effectLst>
                  <a:outerShdw blurRad="38100" dist="38100" dir="2700000" algn="tl">
                    <a:srgbClr val="C0C0C0"/>
                  </a:outerShdw>
                </a:effectLst>
                <a:latin typeface="Tahoma" pitchFamily="34" charset="0"/>
                <a:ea typeface="+mj-ea"/>
                <a:cs typeface="Tahoma" pitchFamily="34" charset="0"/>
              </a:rPr>
              <a:t>БИЛАНС НА ПЛАЌАЊА</a:t>
            </a:r>
            <a:r>
              <a:rPr lang="en-US" sz="2200" b="1" kern="0" dirty="0">
                <a:solidFill>
                  <a:schemeClr val="accent5">
                    <a:lumMod val="75000"/>
                  </a:schemeClr>
                </a:solidFill>
                <a:effectLst>
                  <a:outerShdw blurRad="38100" dist="38100" dir="2700000" algn="tl">
                    <a:srgbClr val="C0C0C0"/>
                  </a:outerShdw>
                </a:effectLst>
                <a:latin typeface="MAC C Times" pitchFamily="18" charset="0"/>
                <a:ea typeface="+mj-ea"/>
                <a:cs typeface="+mj-cs"/>
              </a:rPr>
              <a:t> </a:t>
            </a:r>
            <a:br>
              <a:rPr lang="en-US" sz="2200" b="1" kern="0" dirty="0">
                <a:solidFill>
                  <a:schemeClr val="accent5">
                    <a:lumMod val="75000"/>
                  </a:schemeClr>
                </a:solidFill>
                <a:effectLst>
                  <a:outerShdw blurRad="38100" dist="38100" dir="2700000" algn="tl">
                    <a:srgbClr val="C0C0C0"/>
                  </a:outerShdw>
                </a:effectLst>
                <a:latin typeface="MAC C Times" pitchFamily="18" charset="0"/>
                <a:ea typeface="+mj-ea"/>
                <a:cs typeface="+mj-cs"/>
              </a:rPr>
            </a:br>
            <a:r>
              <a:rPr lang="en-US" sz="2200" b="1" kern="0" dirty="0">
                <a:solidFill>
                  <a:schemeClr val="accent5">
                    <a:lumMod val="75000"/>
                  </a:schemeClr>
                </a:solidFill>
                <a:effectLst>
                  <a:outerShdw blurRad="38100" dist="38100" dir="2700000" algn="tl">
                    <a:srgbClr val="C0C0C0"/>
                  </a:outerShdw>
                </a:effectLst>
                <a:latin typeface="Tahoma" pitchFamily="34" charset="0"/>
                <a:ea typeface="+mj-ea"/>
                <a:cs typeface="Tahoma" pitchFamily="34" charset="0"/>
              </a:rPr>
              <a:t>-</a:t>
            </a:r>
            <a:r>
              <a:rPr lang="mk-MK" sz="2200" b="1" kern="0" dirty="0">
                <a:solidFill>
                  <a:schemeClr val="accent5">
                    <a:lumMod val="75000"/>
                  </a:schemeClr>
                </a:solidFill>
                <a:effectLst>
                  <a:outerShdw blurRad="38100" dist="38100" dir="2700000" algn="tl">
                    <a:srgbClr val="C0C0C0"/>
                  </a:outerShdw>
                </a:effectLst>
                <a:latin typeface="Tahoma" pitchFamily="34" charset="0"/>
                <a:ea typeface="+mj-ea"/>
                <a:cs typeface="Tahoma" pitchFamily="34" charset="0"/>
              </a:rPr>
              <a:t> капитална и финансиска сметка </a:t>
            </a:r>
            <a:r>
              <a:rPr lang="en-US" sz="2200" b="1" kern="0" dirty="0">
                <a:solidFill>
                  <a:schemeClr val="accent5">
                    <a:lumMod val="75000"/>
                  </a:schemeClr>
                </a:solidFill>
                <a:effectLst>
                  <a:outerShdw blurRad="38100" dist="38100" dir="2700000" algn="tl">
                    <a:srgbClr val="C0C0C0"/>
                  </a:outerShdw>
                </a:effectLst>
                <a:latin typeface="Tahoma" pitchFamily="34" charset="0"/>
                <a:ea typeface="+mj-ea"/>
                <a:cs typeface="Tahoma" pitchFamily="34" charset="0"/>
              </a:rPr>
              <a:t>-</a:t>
            </a:r>
            <a:r>
              <a:rPr lang="en-US" sz="2200" b="1" kern="0" dirty="0">
                <a:solidFill>
                  <a:schemeClr val="accent5">
                    <a:lumMod val="75000"/>
                  </a:schemeClr>
                </a:solidFill>
                <a:effectLst>
                  <a:outerShdw blurRad="38100" dist="38100" dir="2700000" algn="tl">
                    <a:srgbClr val="C0C0C0"/>
                  </a:outerShdw>
                </a:effectLst>
                <a:latin typeface="MAC C Times" pitchFamily="18" charset="0"/>
                <a:ea typeface="+mj-ea"/>
                <a:cs typeface="+mj-cs"/>
              </a:rPr>
              <a:t> </a:t>
            </a:r>
            <a:br>
              <a:rPr lang="en-US" sz="2200" b="1" kern="0" dirty="0">
                <a:solidFill>
                  <a:schemeClr val="accent5">
                    <a:lumMod val="75000"/>
                  </a:schemeClr>
                </a:solidFill>
                <a:effectLst>
                  <a:outerShdw blurRad="38100" dist="38100" dir="2700000" algn="tl">
                    <a:srgbClr val="C0C0C0"/>
                  </a:outerShdw>
                </a:effectLst>
                <a:latin typeface="MAC C Times" pitchFamily="18" charset="0"/>
                <a:ea typeface="+mj-ea"/>
                <a:cs typeface="+mj-cs"/>
              </a:rPr>
            </a:br>
            <a:endParaRPr lang="en-US" sz="2200" b="1" kern="0" dirty="0">
              <a:solidFill>
                <a:schemeClr val="accent5">
                  <a:lumMod val="75000"/>
                </a:schemeClr>
              </a:solidFill>
              <a:effectLst>
                <a:outerShdw blurRad="38100" dist="38100" dir="2700000" algn="tl">
                  <a:srgbClr val="C0C0C0"/>
                </a:outerShdw>
              </a:effectLst>
              <a:latin typeface="MAC C Times" pitchFamily="18" charset="0"/>
              <a:ea typeface="+mj-ea"/>
              <a:cs typeface="+mj-cs"/>
            </a:endParaRPr>
          </a:p>
        </p:txBody>
      </p:sp>
      <p:sp>
        <p:nvSpPr>
          <p:cNvPr id="16" name="Content Placeholder 6"/>
          <p:cNvSpPr txBox="1">
            <a:spLocks/>
          </p:cNvSpPr>
          <p:nvPr/>
        </p:nvSpPr>
        <p:spPr bwMode="auto">
          <a:xfrm>
            <a:off x="228600" y="838200"/>
            <a:ext cx="3581400" cy="3810000"/>
          </a:xfrm>
          <a:prstGeom prst="rect">
            <a:avLst/>
          </a:prstGeom>
          <a:ln>
            <a:miter lim="800000"/>
            <a:headEnd/>
            <a:tailEnd/>
          </a:ln>
        </p:spPr>
        <p:txBody>
          <a:bodyPr/>
          <a:lstStyle/>
          <a:p>
            <a:pPr marL="342900" indent="-342900" algn="just" eaLnBrk="0" hangingPunct="0">
              <a:spcBef>
                <a:spcPct val="20000"/>
              </a:spcBef>
              <a:buClr>
                <a:schemeClr val="accent2"/>
              </a:buClr>
              <a:buFont typeface="Wingdings" pitchFamily="2" charset="2"/>
              <a:buChar char="q"/>
              <a:defRPr/>
            </a:pPr>
            <a:r>
              <a:rPr lang="ru-RU" sz="1400" b="1" dirty="0">
                <a:solidFill>
                  <a:srgbClr val="0033CC"/>
                </a:solidFill>
                <a:latin typeface="Tahoma" pitchFamily="34" charset="0"/>
                <a:cs typeface="Tahoma" pitchFamily="34" charset="0"/>
              </a:rPr>
              <a:t>Капиталните </a:t>
            </a:r>
            <a:r>
              <a:rPr lang="ru-RU" sz="1400" b="1" dirty="0" smtClean="0">
                <a:solidFill>
                  <a:srgbClr val="0033CC"/>
                </a:solidFill>
                <a:latin typeface="Tahoma" pitchFamily="34" charset="0"/>
                <a:cs typeface="Tahoma" pitchFamily="34" charset="0"/>
              </a:rPr>
              <a:t>нето-приливи </a:t>
            </a:r>
            <a:r>
              <a:rPr lang="ru-RU" sz="1400" b="1" dirty="0">
                <a:solidFill>
                  <a:srgbClr val="0033CC"/>
                </a:solidFill>
                <a:latin typeface="Tahoma" pitchFamily="34" charset="0"/>
                <a:cs typeface="Tahoma" pitchFamily="34" charset="0"/>
              </a:rPr>
              <a:t>за 2010 година изнесуваа </a:t>
            </a:r>
            <a:r>
              <a:rPr lang="ru-RU" sz="1400" b="1" dirty="0" smtClean="0">
                <a:solidFill>
                  <a:srgbClr val="0033CC"/>
                </a:solidFill>
                <a:latin typeface="Tahoma" pitchFamily="34" charset="0"/>
                <a:cs typeface="Tahoma" pitchFamily="34" charset="0"/>
              </a:rPr>
              <a:t>3,4%, односно според аналитичка презентација на платниот биланс* 2,4</a:t>
            </a:r>
            <a:r>
              <a:rPr lang="ru-RU" sz="1400" b="1" dirty="0">
                <a:solidFill>
                  <a:srgbClr val="0033CC"/>
                </a:solidFill>
                <a:latin typeface="Tahoma" pitchFamily="34" charset="0"/>
                <a:cs typeface="Tahoma" pitchFamily="34" charset="0"/>
              </a:rPr>
              <a:t>% од БДП </a:t>
            </a:r>
            <a:r>
              <a:rPr lang="ru-RU" sz="1400" dirty="0">
                <a:solidFill>
                  <a:srgbClr val="0033CC"/>
                </a:solidFill>
                <a:latin typeface="Tahoma" pitchFamily="34" charset="0"/>
                <a:cs typeface="Tahoma" pitchFamily="34" charset="0"/>
              </a:rPr>
              <a:t>и беа во согласност со очекувањата со јануарската проекција.</a:t>
            </a:r>
          </a:p>
          <a:p>
            <a:pPr marL="342900" indent="-342900" algn="just" eaLnBrk="0" hangingPunct="0">
              <a:spcBef>
                <a:spcPct val="20000"/>
              </a:spcBef>
              <a:buClr>
                <a:schemeClr val="accent2"/>
              </a:buClr>
              <a:defRPr/>
            </a:pPr>
            <a:endParaRPr lang="ru-RU" sz="800" dirty="0">
              <a:solidFill>
                <a:srgbClr val="0033CC"/>
              </a:solidFill>
              <a:latin typeface="Tahoma" pitchFamily="34" charset="0"/>
              <a:cs typeface="Tahoma" pitchFamily="34" charset="0"/>
            </a:endParaRPr>
          </a:p>
          <a:p>
            <a:pPr marL="342900" indent="-342900" algn="just" eaLnBrk="0" hangingPunct="0">
              <a:spcBef>
                <a:spcPct val="20000"/>
              </a:spcBef>
              <a:buClr>
                <a:schemeClr val="accent2"/>
              </a:buClr>
              <a:buFont typeface="Wingdings" pitchFamily="2" charset="2"/>
              <a:buChar char="q"/>
              <a:defRPr/>
            </a:pPr>
            <a:r>
              <a:rPr lang="ru-RU" sz="1400" dirty="0">
                <a:solidFill>
                  <a:srgbClr val="0033CC"/>
                </a:solidFill>
                <a:latin typeface="Tahoma" pitchFamily="34" charset="0"/>
                <a:cs typeface="Tahoma" pitchFamily="34" charset="0"/>
              </a:rPr>
              <a:t>Во Кв.1 2011 година капиталните нето-приливи во најголем дел го покрија негативниот јаз во тековната сметка:</a:t>
            </a:r>
          </a:p>
          <a:p>
            <a:pPr marL="800100" lvl="1" indent="-342900" algn="just" eaLnBrk="0" hangingPunct="0">
              <a:spcBef>
                <a:spcPct val="20000"/>
              </a:spcBef>
              <a:buClr>
                <a:schemeClr val="accent2"/>
              </a:buClr>
              <a:buFont typeface="Wingdings" pitchFamily="2" charset="2"/>
              <a:buChar char="Ø"/>
              <a:defRPr/>
            </a:pPr>
            <a:r>
              <a:rPr lang="ru-RU" sz="1300" dirty="0" smtClean="0">
                <a:solidFill>
                  <a:srgbClr val="0033CC"/>
                </a:solidFill>
                <a:latin typeface="Tahoma" pitchFamily="34" charset="0"/>
                <a:cs typeface="Tahoma" pitchFamily="34" charset="0"/>
              </a:rPr>
              <a:t>Оценуваме </a:t>
            </a:r>
            <a:r>
              <a:rPr lang="ru-RU" sz="1300" dirty="0">
                <a:solidFill>
                  <a:srgbClr val="0033CC"/>
                </a:solidFill>
                <a:latin typeface="Tahoma" pitchFamily="34" charset="0"/>
                <a:cs typeface="Tahoma" pitchFamily="34" charset="0"/>
              </a:rPr>
              <a:t>висока реализација на </a:t>
            </a:r>
            <a:r>
              <a:rPr lang="ru-RU" sz="1300" i="1" dirty="0">
                <a:solidFill>
                  <a:srgbClr val="0033CC"/>
                </a:solidFill>
                <a:latin typeface="Tahoma" pitchFamily="34" charset="0"/>
                <a:cs typeface="Tahoma" pitchFamily="34" charset="0"/>
              </a:rPr>
              <a:t>трговски кредити и меѓукомпаниско задолжување (СДИ), </a:t>
            </a:r>
            <a:r>
              <a:rPr lang="ru-RU" sz="1300" dirty="0">
                <a:solidFill>
                  <a:srgbClr val="0033CC"/>
                </a:solidFill>
                <a:latin typeface="Tahoma" pitchFamily="34" charset="0"/>
                <a:cs typeface="Tahoma" pitchFamily="34" charset="0"/>
              </a:rPr>
              <a:t>согласно силната активност на металната и </a:t>
            </a:r>
            <a:r>
              <a:rPr lang="ru-RU" sz="1300" dirty="0" smtClean="0">
                <a:solidFill>
                  <a:srgbClr val="0033CC"/>
                </a:solidFill>
                <a:latin typeface="Tahoma" pitchFamily="34" charset="0"/>
                <a:cs typeface="Tahoma" pitchFamily="34" charset="0"/>
              </a:rPr>
              <a:t>хемиската индустрија</a:t>
            </a:r>
            <a:r>
              <a:rPr lang="ru-RU" sz="1300" dirty="0">
                <a:solidFill>
                  <a:srgbClr val="0033CC"/>
                </a:solidFill>
                <a:latin typeface="Tahoma" pitchFamily="34" charset="0"/>
                <a:cs typeface="Tahoma" pitchFamily="34" charset="0"/>
              </a:rPr>
              <a:t>.</a:t>
            </a:r>
          </a:p>
          <a:p>
            <a:pPr marL="342900" indent="-342900" algn="just" eaLnBrk="0" hangingPunct="0">
              <a:spcBef>
                <a:spcPct val="20000"/>
              </a:spcBef>
              <a:buClr>
                <a:schemeClr val="accent2"/>
              </a:buClr>
              <a:buFont typeface="Wingdings" pitchFamily="2" charset="2"/>
              <a:buChar char="q"/>
              <a:defRPr/>
            </a:pPr>
            <a:r>
              <a:rPr lang="ru-RU" sz="1300" dirty="0">
                <a:solidFill>
                  <a:srgbClr val="0033CC"/>
                </a:solidFill>
                <a:latin typeface="Tahoma" pitchFamily="34" charset="0"/>
                <a:cs typeface="Tahoma" pitchFamily="34" charset="0"/>
              </a:rPr>
              <a:t>Беа повлечени средства во износ од 220 милиони евра од Кредитната линија за претпазливост од ММФ. </a:t>
            </a:r>
          </a:p>
          <a:p>
            <a:pPr marL="342900" indent="-342900" algn="just" eaLnBrk="0" hangingPunct="0">
              <a:spcBef>
                <a:spcPct val="20000"/>
              </a:spcBef>
              <a:buClr>
                <a:schemeClr val="accent2"/>
              </a:buClr>
              <a:buFont typeface="Wingdings" pitchFamily="2" charset="2"/>
              <a:buNone/>
              <a:defRPr/>
            </a:pPr>
            <a:r>
              <a:rPr lang="mk-MK" sz="800" dirty="0">
                <a:solidFill>
                  <a:srgbClr val="0033CC"/>
                </a:solidFill>
                <a:latin typeface="Tahoma" pitchFamily="34" charset="0"/>
                <a:cs typeface="Tahoma" pitchFamily="34" charset="0"/>
              </a:rPr>
              <a:t>	</a:t>
            </a:r>
          </a:p>
          <a:p>
            <a:pPr marL="342900" indent="-342900" algn="just" eaLnBrk="0" hangingPunct="0">
              <a:spcBef>
                <a:spcPct val="20000"/>
              </a:spcBef>
              <a:buClr>
                <a:schemeClr val="accent2"/>
              </a:buClr>
              <a:buFont typeface="Wingdings" pitchFamily="2" charset="2"/>
              <a:buNone/>
              <a:defRPr/>
            </a:pPr>
            <a:r>
              <a:rPr lang="mk-MK" sz="800" dirty="0">
                <a:solidFill>
                  <a:srgbClr val="0033CC"/>
                </a:solidFill>
                <a:latin typeface="Tahoma" pitchFamily="34" charset="0"/>
                <a:cs typeface="Tahoma" pitchFamily="34" charset="0"/>
              </a:rPr>
              <a:t>	</a:t>
            </a:r>
            <a:endParaRPr lang="en-US" sz="1400" b="1" kern="0" dirty="0">
              <a:solidFill>
                <a:srgbClr val="0033CC"/>
              </a:solidFill>
              <a:latin typeface="MAC C Times" pitchFamily="18" charset="0"/>
            </a:endParaRPr>
          </a:p>
          <a:p>
            <a:pPr marL="342900" indent="-342900" eaLnBrk="0" hangingPunct="0">
              <a:spcBef>
                <a:spcPct val="20000"/>
              </a:spcBef>
              <a:buClr>
                <a:srgbClr val="0033CC"/>
              </a:buClr>
              <a:buFont typeface="Wingdings" pitchFamily="2" charset="2"/>
              <a:buChar char="Ø"/>
              <a:defRPr/>
            </a:pPr>
            <a:endParaRPr lang="en-US" sz="500" b="1" kern="0" dirty="0">
              <a:solidFill>
                <a:srgbClr val="0033CC"/>
              </a:solidFill>
              <a:latin typeface="MAC C Times" pitchFamily="18" charset="0"/>
            </a:endParaRPr>
          </a:p>
          <a:p>
            <a:pPr marL="342900" indent="-342900" eaLnBrk="0" hangingPunct="0">
              <a:spcBef>
                <a:spcPct val="20000"/>
              </a:spcBef>
              <a:buClr>
                <a:srgbClr val="0033CC"/>
              </a:buClr>
              <a:buFont typeface="Wingdings" pitchFamily="2" charset="2"/>
              <a:buChar char="Ø"/>
              <a:defRPr/>
            </a:pPr>
            <a:endParaRPr lang="en-US" sz="500" b="1" kern="0" dirty="0">
              <a:solidFill>
                <a:srgbClr val="0033CC"/>
              </a:solidFill>
              <a:latin typeface="MAC C Times" pitchFamily="18" charset="0"/>
            </a:endParaRPr>
          </a:p>
          <a:p>
            <a:pPr marL="342900" indent="-342900" eaLnBrk="0" hangingPunct="0">
              <a:spcBef>
                <a:spcPct val="20000"/>
              </a:spcBef>
              <a:buClr>
                <a:srgbClr val="FFFF00"/>
              </a:buClr>
              <a:defRPr/>
            </a:pPr>
            <a:endParaRPr lang="en-US" sz="1200" b="1" kern="0" dirty="0">
              <a:solidFill>
                <a:srgbClr val="0033CC"/>
              </a:solidFill>
              <a:latin typeface="MAC C Times" pitchFamily="18" charset="0"/>
            </a:endParaRPr>
          </a:p>
          <a:p>
            <a:pPr marL="742950" lvl="1" indent="-285750" eaLnBrk="0" hangingPunct="0">
              <a:spcBef>
                <a:spcPct val="20000"/>
              </a:spcBef>
              <a:buClr>
                <a:srgbClr val="FFFF00"/>
              </a:buClr>
              <a:buSzPct val="55000"/>
              <a:buFont typeface="Wingdings" pitchFamily="2" charset="2"/>
              <a:buChar char="Ø"/>
              <a:defRPr/>
            </a:pPr>
            <a:endParaRPr lang="en-US" sz="1200" b="1" kern="0" dirty="0">
              <a:solidFill>
                <a:srgbClr val="0033CC"/>
              </a:solidFill>
              <a:latin typeface="MAC C Times" pitchFamily="18" charset="0"/>
            </a:endParaRPr>
          </a:p>
          <a:p>
            <a:pPr marL="342900" indent="-342900" eaLnBrk="0" hangingPunct="0">
              <a:spcBef>
                <a:spcPct val="20000"/>
              </a:spcBef>
              <a:buClr>
                <a:srgbClr val="0033CC"/>
              </a:buClr>
              <a:defRPr/>
            </a:pPr>
            <a:endParaRPr lang="en-US" sz="1400" b="1" kern="0" dirty="0">
              <a:solidFill>
                <a:srgbClr val="0033CC"/>
              </a:solidFill>
              <a:latin typeface="MAC C Times" pitchFamily="18" charset="0"/>
            </a:endParaRPr>
          </a:p>
          <a:p>
            <a:pPr marL="342900" indent="-342900" eaLnBrk="0" hangingPunct="0">
              <a:spcBef>
                <a:spcPct val="20000"/>
              </a:spcBef>
              <a:buClr>
                <a:srgbClr val="FFFF00"/>
              </a:buClr>
              <a:defRPr/>
            </a:pPr>
            <a:endParaRPr lang="en-US" sz="1600" b="1" kern="0" dirty="0">
              <a:solidFill>
                <a:srgbClr val="0033CC"/>
              </a:solidFill>
              <a:latin typeface="MAC C Times" pitchFamily="18" charset="0"/>
            </a:endParaRPr>
          </a:p>
        </p:txBody>
      </p:sp>
      <p:sp>
        <p:nvSpPr>
          <p:cNvPr id="20486" name="TextBox 7"/>
          <p:cNvSpPr txBox="1">
            <a:spLocks noChangeArrowheads="1"/>
          </p:cNvSpPr>
          <p:nvPr/>
        </p:nvSpPr>
        <p:spPr bwMode="auto">
          <a:xfrm>
            <a:off x="0" y="6096000"/>
            <a:ext cx="4343400" cy="584200"/>
          </a:xfrm>
          <a:prstGeom prst="rect">
            <a:avLst/>
          </a:prstGeom>
          <a:noFill/>
          <a:ln w="9525">
            <a:noFill/>
            <a:miter lim="800000"/>
            <a:headEnd/>
            <a:tailEnd/>
          </a:ln>
        </p:spPr>
        <p:txBody>
          <a:bodyPr>
            <a:spAutoFit/>
          </a:bodyPr>
          <a:lstStyle/>
          <a:p>
            <a:r>
              <a:rPr lang="mk-MK" sz="800" dirty="0">
                <a:latin typeface="Tahoma" pitchFamily="34" charset="0"/>
                <a:cs typeface="Tahoma" pitchFamily="34" charset="0"/>
              </a:rPr>
              <a:t>*</a:t>
            </a:r>
            <a:r>
              <a:rPr lang="ru-RU" sz="800" b="1" dirty="0">
                <a:solidFill>
                  <a:srgbClr val="0033CC"/>
                </a:solidFill>
                <a:latin typeface="Tahoma" pitchFamily="34" charset="0"/>
                <a:cs typeface="Tahoma" pitchFamily="34" charset="0"/>
              </a:rPr>
              <a:t> Капиталните нето-приливи не ги вклучуваат </a:t>
            </a:r>
            <a:r>
              <a:rPr lang="ru-RU" sz="800" b="1" dirty="0" smtClean="0">
                <a:solidFill>
                  <a:srgbClr val="0033CC"/>
                </a:solidFill>
                <a:latin typeface="Tahoma" pitchFamily="34" charset="0"/>
                <a:cs typeface="Tahoma" pitchFamily="34" charset="0"/>
              </a:rPr>
              <a:t>промените на официјалните </a:t>
            </a:r>
            <a:r>
              <a:rPr lang="ru-RU" sz="800" b="1" dirty="0">
                <a:solidFill>
                  <a:srgbClr val="0033CC"/>
                </a:solidFill>
                <a:latin typeface="Tahoma" pitchFamily="34" charset="0"/>
                <a:cs typeface="Tahoma" pitchFamily="34" charset="0"/>
              </a:rPr>
              <a:t>девизни резерви, достасаните неплатени </a:t>
            </a:r>
            <a:r>
              <a:rPr lang="ru-RU" sz="800" b="1" dirty="0" smtClean="0">
                <a:solidFill>
                  <a:srgbClr val="0033CC"/>
                </a:solidFill>
                <a:latin typeface="Tahoma" pitchFamily="34" charset="0"/>
                <a:cs typeface="Tahoma" pitchFamily="34" charset="0"/>
              </a:rPr>
              <a:t>обврски на јавниот и приватниот сектор, </a:t>
            </a:r>
            <a:r>
              <a:rPr lang="ru-RU" sz="800" b="1" dirty="0">
                <a:solidFill>
                  <a:srgbClr val="0033CC"/>
                </a:solidFill>
                <a:latin typeface="Tahoma" pitchFamily="34" charset="0"/>
                <a:cs typeface="Tahoma" pitchFamily="34" charset="0"/>
              </a:rPr>
              <a:t>валути и депозити на монетарна власт и ММФ користења и отплати, односно истите се според аналитичка </a:t>
            </a:r>
            <a:r>
              <a:rPr lang="ru-RU" sz="800" b="1" dirty="0" smtClean="0">
                <a:solidFill>
                  <a:srgbClr val="0033CC"/>
                </a:solidFill>
                <a:latin typeface="Tahoma" pitchFamily="34" charset="0"/>
                <a:cs typeface="Tahoma" pitchFamily="34" charset="0"/>
              </a:rPr>
              <a:t>презентација </a:t>
            </a:r>
            <a:r>
              <a:rPr lang="ru-RU" sz="800" b="1" dirty="0">
                <a:solidFill>
                  <a:srgbClr val="0033CC"/>
                </a:solidFill>
                <a:latin typeface="Tahoma" pitchFamily="34" charset="0"/>
                <a:cs typeface="Tahoma" pitchFamily="34" charset="0"/>
              </a:rPr>
              <a:t>на </a:t>
            </a:r>
            <a:r>
              <a:rPr lang="ru-RU" sz="800" b="1" dirty="0" smtClean="0">
                <a:solidFill>
                  <a:srgbClr val="0033CC"/>
                </a:solidFill>
                <a:latin typeface="Tahoma" pitchFamily="34" charset="0"/>
                <a:cs typeface="Tahoma" pitchFamily="34" charset="0"/>
              </a:rPr>
              <a:t>платниот биланс.  </a:t>
            </a:r>
            <a:r>
              <a:rPr lang="mk-MK" sz="800" dirty="0" smtClean="0">
                <a:latin typeface="Tahoma" pitchFamily="34" charset="0"/>
                <a:cs typeface="Tahoma" pitchFamily="34" charset="0"/>
              </a:rPr>
              <a:t> </a:t>
            </a:r>
            <a:endParaRPr lang="en-US" sz="800" dirty="0">
              <a:latin typeface="Tahoma" pitchFamily="34" charset="0"/>
              <a:cs typeface="Tahoma" pitchFamily="34" charset="0"/>
            </a:endParaRPr>
          </a:p>
        </p:txBody>
      </p:sp>
      <p:sp>
        <p:nvSpPr>
          <p:cNvPr id="9" name="Content Placeholder 4"/>
          <p:cNvSpPr txBox="1">
            <a:spLocks/>
          </p:cNvSpPr>
          <p:nvPr/>
        </p:nvSpPr>
        <p:spPr bwMode="auto">
          <a:xfrm>
            <a:off x="4267200" y="4648200"/>
            <a:ext cx="4343400" cy="1905000"/>
          </a:xfrm>
          <a:prstGeom prst="rect">
            <a:avLst/>
          </a:prstGeom>
          <a:solidFill>
            <a:schemeClr val="bg1">
              <a:lumMod val="75000"/>
            </a:schemeClr>
          </a:solidFill>
          <a:ln w="9525">
            <a:noFill/>
            <a:miter lim="800000"/>
            <a:headEnd/>
            <a:tailEnd/>
          </a:ln>
        </p:spPr>
        <p:txBody>
          <a:bodyPr/>
          <a:lstStyle/>
          <a:p>
            <a:pPr marL="342900" indent="-342900" eaLnBrk="0" hangingPunct="0">
              <a:spcBef>
                <a:spcPct val="20000"/>
              </a:spcBef>
              <a:buClr>
                <a:srgbClr val="001933"/>
              </a:buClr>
              <a:defRPr/>
            </a:pPr>
            <a:r>
              <a:rPr lang="ru-RU" sz="17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	</a:t>
            </a:r>
            <a:r>
              <a:rPr lang="ru-RU" sz="16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Заклучно со 31.03.2011 година, состојбата на девизните резерви изнесува 1.900 милиони евра и </a:t>
            </a:r>
            <a:r>
              <a:rPr lang="ru-RU" sz="1600" b="1" i="1" dirty="0" smtClean="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обезбедува </a:t>
            </a:r>
            <a:r>
              <a:rPr lang="ru-RU" sz="1600" b="1" i="1" dirty="0">
                <a:solidFill>
                  <a:schemeClr val="accent6">
                    <a:lumMod val="10000"/>
                    <a:lumOff val="90000"/>
                  </a:schemeClr>
                </a:solidFill>
                <a:effectLst>
                  <a:outerShdw blurRad="38100" dist="38100" dir="2700000" algn="tl">
                    <a:srgbClr val="000000">
                      <a:alpha val="43137"/>
                    </a:srgbClr>
                  </a:outerShdw>
                </a:effectLst>
                <a:latin typeface="Tahoma" pitchFamily="34" charset="0"/>
                <a:cs typeface="Tahoma" pitchFamily="34" charset="0"/>
              </a:rPr>
              <a:t>околу четири месечна покриеност на увозот на стоки и услуги за следната година. </a:t>
            </a:r>
          </a:p>
        </p:txBody>
      </p:sp>
      <p:pic>
        <p:nvPicPr>
          <p:cNvPr id="1026" name="Picture 2"/>
          <p:cNvPicPr>
            <a:picLocks noChangeAspect="1" noChangeArrowheads="1"/>
          </p:cNvPicPr>
          <p:nvPr/>
        </p:nvPicPr>
        <p:blipFill>
          <a:blip r:embed="rId5" cstate="print"/>
          <a:srcRect/>
          <a:stretch>
            <a:fillRect/>
          </a:stretch>
        </p:blipFill>
        <p:spPr bwMode="auto">
          <a:xfrm>
            <a:off x="3886200" y="838200"/>
            <a:ext cx="5029200" cy="3714750"/>
          </a:xfrm>
          <a:prstGeom prst="rect">
            <a:avLst/>
          </a:prstGeom>
          <a:noFill/>
          <a:ln w="9525">
            <a:noFill/>
            <a:miter lim="800000"/>
            <a:headEnd/>
            <a:tailEnd/>
          </a:ln>
          <a:effectLst/>
        </p:spPr>
      </p:pic>
      <p:sp>
        <p:nvSpPr>
          <p:cNvPr id="12" name="Slide Number Placeholder 11"/>
          <p:cNvSpPr>
            <a:spLocks noGrp="1"/>
          </p:cNvSpPr>
          <p:nvPr>
            <p:ph type="sldNum" sz="quarter" idx="12"/>
          </p:nvPr>
        </p:nvSpPr>
        <p:spPr/>
        <p:txBody>
          <a:bodyPr/>
          <a:lstStyle/>
          <a:p>
            <a:pPr>
              <a:defRPr/>
            </a:pPr>
            <a:fld id="{9F2A81FD-138D-4F71-92D2-058F88B136BB}"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traight Edge">
  <a:themeElements>
    <a:clrScheme name="Custom 4 jm">
      <a:dk1>
        <a:srgbClr val="003366"/>
      </a:dk1>
      <a:lt1>
        <a:srgbClr val="003366"/>
      </a:lt1>
      <a:dk2>
        <a:srgbClr val="003366"/>
      </a:dk2>
      <a:lt2>
        <a:srgbClr val="003366"/>
      </a:lt2>
      <a:accent1>
        <a:srgbClr val="003366"/>
      </a:accent1>
      <a:accent2>
        <a:srgbClr val="003366"/>
      </a:accent2>
      <a:accent3>
        <a:srgbClr val="003366"/>
      </a:accent3>
      <a:accent4>
        <a:srgbClr val="002A56"/>
      </a:accent4>
      <a:accent5>
        <a:srgbClr val="003366"/>
      </a:accent5>
      <a:accent6>
        <a:srgbClr val="002D5C"/>
      </a:accent6>
      <a:hlink>
        <a:srgbClr val="003366"/>
      </a:hlink>
      <a:folHlink>
        <a:srgbClr val="800000"/>
      </a:folHlink>
    </a:clrScheme>
    <a:fontScheme name="2_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_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2_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2_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2_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raight Edge">
  <a:themeElements>
    <a:clrScheme name="1_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fontScheme name="1_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1_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1_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1_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9168</TotalTime>
  <Words>2010</Words>
  <Application>Microsoft Office PowerPoint</Application>
  <PresentationFormat>On-screen Show (4:3)</PresentationFormat>
  <Paragraphs>231</Paragraphs>
  <Slides>23</Slides>
  <Notes>18</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2_Straight Edge</vt:lpstr>
      <vt:lpstr>1_Straight Edge</vt:lpstr>
      <vt:lpstr>  Ревизија на макроекономските проекции за 2011 година </vt:lpstr>
      <vt:lpstr>СОДРЖИНА </vt:lpstr>
      <vt:lpstr>Maкроекономска слика помеѓу двете проекции (јануари- април, 2011)  </vt:lpstr>
      <vt:lpstr> ЕКОНОМСКА  АКТИВНОСТ -БДП-</vt:lpstr>
      <vt:lpstr>Slide 5</vt:lpstr>
      <vt:lpstr>ИНФЛАЦИЈА</vt:lpstr>
      <vt:lpstr>Slide 7</vt:lpstr>
      <vt:lpstr>БИЛАНС НА ПЛАЌАЊА  - тековна сметка -</vt:lpstr>
      <vt:lpstr>Slide 9</vt:lpstr>
      <vt:lpstr>Slide 10</vt:lpstr>
      <vt:lpstr>Slide 11</vt:lpstr>
      <vt:lpstr>МОНЕТАРНИ И КРЕДИТНИ АГРЕГАТИ  </vt:lpstr>
      <vt:lpstr>МАКРОЕКОНОМСКИ ПРОЕКЦИИ ЗА 2011 ГОДИНА  </vt:lpstr>
      <vt:lpstr>    ЕКОНОМСКА АКТИВНОСТ</vt:lpstr>
      <vt:lpstr>ИНФЛАЦИЈА</vt:lpstr>
      <vt:lpstr>НАДВОРЕШЕН СЕКТОР</vt:lpstr>
      <vt:lpstr>НАДВОРЕШЕН СЕКТОР</vt:lpstr>
      <vt:lpstr>Slide 18</vt:lpstr>
      <vt:lpstr>МОНЕТАРЕН И КРЕДИТЕН РАСТ - проекција за 2011 година - </vt:lpstr>
      <vt:lpstr>ЗАКЛУЧОК (1) </vt:lpstr>
      <vt:lpstr>Slide 21</vt:lpstr>
      <vt:lpstr>Slide 22</vt:lpstr>
      <vt:lpstr>ЗАКЛУЧОК (4) </vt:lpstr>
    </vt:vector>
  </TitlesOfParts>
  <Company>Gisma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Forecasting outstanding debt securities in Europe</dc:title>
  <dc:creator>Ana Julia Varela</dc:creator>
  <cp:lastModifiedBy>NBRM</cp:lastModifiedBy>
  <cp:revision>1038</cp:revision>
  <cp:lastPrinted>1601-01-01T00:00:00Z</cp:lastPrinted>
  <dcterms:created xsi:type="dcterms:W3CDTF">2003-04-13T12:20:53Z</dcterms:created>
  <dcterms:modified xsi:type="dcterms:W3CDTF">2011-05-05T08:36:49Z</dcterms:modified>
</cp:coreProperties>
</file>